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917"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A77FBB-71EC-47FB-BA1D-0ACD0FADC639}" type="datetimeFigureOut">
              <a:rPr lang="en-GB" smtClean="0"/>
              <a:t>15/01/2026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E2E9F7-83D0-44B7-9474-1D65DBB4DE63}" type="slidenum">
              <a:rPr lang="en-GB" smtClean="0"/>
              <a:t>‹#›</a:t>
            </a:fld>
            <a:endParaRPr lang="en-GB"/>
          </a:p>
        </p:txBody>
      </p:sp>
    </p:spTree>
    <p:extLst>
      <p:ext uri="{BB962C8B-B14F-4D97-AF65-F5344CB8AC3E}">
        <p14:creationId xmlns:p14="http://schemas.microsoft.com/office/powerpoint/2010/main" val="3957352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15/01/2026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15/01/2026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dirty="0">
              <a:latin typeface="Aptos" panose="020B0004020202020204" pitchFamily="34" charset="0"/>
              <a:ea typeface="Times New Roman" panose="02020603050405020304" pitchFamily="18" charset="0"/>
              <a:cs typeface="Times New Roman" panose="02020603050405020304" pitchFamily="18" charset="0"/>
            </a:endParaRPr>
          </a:p>
          <a:p>
            <a:r>
              <a:rPr lang="en-GB" sz="12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dirty="0">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dirty="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Equity and Social Justice</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BF94ED-8FF5-6A68-6987-FA51C5C0D686}"/>
              </a:ext>
            </a:extLst>
          </p:cNvPr>
          <p:cNvPicPr>
            <a:picLocks noChangeAspect="1"/>
          </p:cNvPicPr>
          <p:nvPr/>
        </p:nvPicPr>
        <p:blipFill>
          <a:blip r:embed="rId4"/>
          <a:stretch>
            <a:fillRect/>
          </a:stretch>
        </p:blipFill>
        <p:spPr>
          <a:xfrm>
            <a:off x="2463630" y="5387735"/>
            <a:ext cx="905334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a:t>Year  1 – </a:t>
            </a:r>
            <a:r>
              <a:rPr lang="en-GB" sz="2800" dirty="0"/>
              <a:t>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27740" y="1079038"/>
            <a:ext cx="3441290" cy="1723549"/>
          </a:xfrm>
          <a:prstGeom prst="rect">
            <a:avLst/>
          </a:prstGeom>
          <a:solidFill>
            <a:schemeClr val="bg1"/>
          </a:solidFill>
        </p:spPr>
        <p:txBody>
          <a:bodyPr wrap="square" rtlCol="0">
            <a:spAutoFit/>
          </a:bodyPr>
          <a:lstStyle/>
          <a:p>
            <a:r>
              <a:rPr lang="en-GB" sz="1800" dirty="0"/>
              <a:t>Maths</a:t>
            </a:r>
          </a:p>
          <a:p>
            <a:r>
              <a:rPr lang="en-GB" sz="1800" dirty="0"/>
              <a:t>We will be: </a:t>
            </a:r>
          </a:p>
          <a:p>
            <a:r>
              <a:rPr lang="en-GB" sz="1400" dirty="0"/>
              <a:t>Looking at numbers to 20 focussing on place value, addition and subtraction. We will be doing lots of practical work and developing our oracy skills by talking about our learning. </a:t>
            </a:r>
            <a:endParaRPr lang="en-GB" dirty="0"/>
          </a:p>
        </p:txBody>
      </p:sp>
      <p:sp>
        <p:nvSpPr>
          <p:cNvPr id="16" name="TextBox 15">
            <a:extLst>
              <a:ext uri="{FF2B5EF4-FFF2-40B4-BE49-F238E27FC236}">
                <a16:creationId xmlns:a16="http://schemas.microsoft.com/office/drawing/2014/main" id="{048B70C3-6E7C-8829-41C3-D1FBC1FB1FC1}"/>
              </a:ext>
            </a:extLst>
          </p:cNvPr>
          <p:cNvSpPr txBox="1"/>
          <p:nvPr/>
        </p:nvSpPr>
        <p:spPr>
          <a:xfrm>
            <a:off x="8382749" y="1079037"/>
            <a:ext cx="3441290" cy="2062103"/>
          </a:xfrm>
          <a:prstGeom prst="rect">
            <a:avLst/>
          </a:prstGeom>
          <a:solidFill>
            <a:schemeClr val="bg1"/>
          </a:solidFill>
        </p:spPr>
        <p:txBody>
          <a:bodyPr wrap="square" rtlCol="0">
            <a:spAutoFit/>
          </a:bodyPr>
          <a:lstStyle/>
          <a:p>
            <a:r>
              <a:rPr lang="en-GB" sz="1800" dirty="0"/>
              <a:t>History</a:t>
            </a:r>
          </a:p>
          <a:p>
            <a:r>
              <a:rPr lang="en-GB" sz="1800" dirty="0"/>
              <a:t>We will be:</a:t>
            </a:r>
          </a:p>
          <a:p>
            <a:r>
              <a:rPr lang="en-GB" sz="1400" dirty="0"/>
              <a:t>Exploring significant individuals such as Martin Luther King and Floella Benjamin. We will be looking at why these people were significant </a:t>
            </a:r>
          </a:p>
          <a:p>
            <a:pPr algn="l" rtl="0" fontAlgn="base"/>
            <a:r>
              <a:rPr lang="en-GB" sz="1800" b="0" i="0" dirty="0">
                <a:solidFill>
                  <a:srgbClr val="000000"/>
                </a:solidFill>
                <a:effectLst/>
                <a:latin typeface="Comic Sans MS" panose="030F0702030302020204" pitchFamily="66" charset="0"/>
              </a:rPr>
              <a:t> </a:t>
            </a:r>
            <a:endParaRPr lang="en-GB" b="0" i="0" dirty="0">
              <a:solidFill>
                <a:srgbClr val="000000"/>
              </a:solidFill>
              <a:effectLst/>
              <a:latin typeface="Segoe UI" panose="020B0502040204020203" pitchFamily="34" charset="0"/>
            </a:endParaRPr>
          </a:p>
          <a:p>
            <a:endParaRPr lang="en-GB" sz="1800" dirty="0"/>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076962"/>
            <a:ext cx="3441290" cy="1077218"/>
          </a:xfrm>
          <a:prstGeom prst="rect">
            <a:avLst/>
          </a:prstGeom>
          <a:solidFill>
            <a:schemeClr val="bg1"/>
          </a:solidFill>
        </p:spPr>
        <p:txBody>
          <a:bodyPr wrap="square" rtlCol="0">
            <a:spAutoFit/>
          </a:bodyPr>
          <a:lstStyle/>
          <a:p>
            <a:r>
              <a:rPr lang="en-GB" sz="1800" dirty="0"/>
              <a:t>PE</a:t>
            </a:r>
          </a:p>
          <a:p>
            <a:r>
              <a:rPr lang="en-GB" sz="1800" dirty="0"/>
              <a:t>We will be:</a:t>
            </a:r>
          </a:p>
          <a:p>
            <a:r>
              <a:rPr lang="en-GB" sz="1400" dirty="0"/>
              <a:t>Doing gymnastics inside and Ball skills outside. </a:t>
            </a:r>
          </a:p>
        </p:txBody>
      </p:sp>
      <p:sp>
        <p:nvSpPr>
          <p:cNvPr id="18" name="TextBox 17">
            <a:extLst>
              <a:ext uri="{FF2B5EF4-FFF2-40B4-BE49-F238E27FC236}">
                <a16:creationId xmlns:a16="http://schemas.microsoft.com/office/drawing/2014/main" id="{A7390E30-173E-3BCE-6432-623518765DF1}"/>
              </a:ext>
            </a:extLst>
          </p:cNvPr>
          <p:cNvSpPr txBox="1"/>
          <p:nvPr/>
        </p:nvSpPr>
        <p:spPr>
          <a:xfrm>
            <a:off x="4322310" y="4034490"/>
            <a:ext cx="3441290" cy="1292662"/>
          </a:xfrm>
          <a:prstGeom prst="rect">
            <a:avLst/>
          </a:prstGeom>
          <a:solidFill>
            <a:schemeClr val="bg1"/>
          </a:solidFill>
        </p:spPr>
        <p:txBody>
          <a:bodyPr wrap="square" rtlCol="0">
            <a:spAutoFit/>
          </a:bodyPr>
          <a:lstStyle/>
          <a:p>
            <a:r>
              <a:rPr lang="en-GB" sz="1800" dirty="0"/>
              <a:t>Science</a:t>
            </a:r>
          </a:p>
          <a:p>
            <a:r>
              <a:rPr lang="en-GB" sz="1800" dirty="0"/>
              <a:t>We will be:</a:t>
            </a:r>
          </a:p>
          <a:p>
            <a:r>
              <a:rPr lang="en-GB" sz="1400" dirty="0"/>
              <a:t>Exploring different animal groups. We will be sorting and classifying animals according to their different features. </a:t>
            </a:r>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040663"/>
            <a:ext cx="3441290" cy="1723549"/>
          </a:xfrm>
          <a:prstGeom prst="rect">
            <a:avLst/>
          </a:prstGeom>
          <a:solidFill>
            <a:schemeClr val="bg1"/>
          </a:solidFill>
        </p:spPr>
        <p:txBody>
          <a:bodyPr wrap="square" rtlCol="0">
            <a:spAutoFit/>
          </a:bodyPr>
          <a:lstStyle/>
          <a:p>
            <a:r>
              <a:rPr lang="en-GB" sz="1800" dirty="0"/>
              <a:t>Citizenship – RSHE and RE</a:t>
            </a:r>
          </a:p>
          <a:p>
            <a:r>
              <a:rPr lang="en-GB" sz="1800" dirty="0"/>
              <a:t>We will be:</a:t>
            </a:r>
          </a:p>
          <a:p>
            <a:r>
              <a:rPr lang="en-GB" sz="1400" dirty="0"/>
              <a:t>Looking at what makes us a good friend and who our friends are. This will open up discussions around being kind, as well as talks around what a friendship looks like and how to be a good friend.</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64669" y="1109928"/>
            <a:ext cx="3410399" cy="1938992"/>
          </a:xfrm>
          <a:prstGeom prst="rect">
            <a:avLst/>
          </a:prstGeom>
          <a:solidFill>
            <a:schemeClr val="bg1"/>
          </a:solidFill>
        </p:spPr>
        <p:txBody>
          <a:bodyPr wrap="square" rtlCol="0">
            <a:spAutoFit/>
          </a:bodyPr>
          <a:lstStyle/>
          <a:p>
            <a:r>
              <a:rPr lang="en-GB" sz="1800" dirty="0"/>
              <a:t>Reading and writing</a:t>
            </a:r>
          </a:p>
          <a:p>
            <a:pPr algn="l" rtl="0" fontAlgn="base"/>
            <a:r>
              <a:rPr lang="en-GB" sz="1800" dirty="0"/>
              <a:t>We will be:</a:t>
            </a:r>
          </a:p>
          <a:p>
            <a:pPr algn="l" rtl="0" fontAlgn="base"/>
            <a:r>
              <a:rPr lang="en-GB" sz="1400" dirty="0"/>
              <a:t>Reading the book Coming to England and working on our sentence structure. We will be exploring non-fiction texts such as ‘Bold women in Black History, which will tie in nicely with our ‘Big Question’ around influential people</a:t>
            </a:r>
            <a:endParaRPr lang="en-GB" sz="1400" b="0" i="0" dirty="0">
              <a:solidFill>
                <a:srgbClr val="000000"/>
              </a:solidFill>
              <a:effectLst/>
              <a:latin typeface="Segoe UI" panose="020B0502040204020203" pitchFamily="34" charset="0"/>
            </a:endParaRP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102696"/>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1086512"/>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a:t>Year 1  </a:t>
            </a:r>
            <a:r>
              <a:rPr lang="en-GB" sz="2800" dirty="0"/>
              <a:t>–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1395" y="2081593"/>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286011" y="2156497"/>
            <a:ext cx="3441290" cy="2031325"/>
          </a:xfrm>
          <a:prstGeom prst="rect">
            <a:avLst/>
          </a:prstGeom>
          <a:solidFill>
            <a:schemeClr val="bg1"/>
          </a:solidFill>
        </p:spPr>
        <p:txBody>
          <a:bodyPr wrap="square" lIns="91440" tIns="45720" rIns="91440" bIns="45720" rtlCol="0" anchor="t">
            <a:spAutoFit/>
          </a:bodyPr>
          <a:lstStyle/>
          <a:p>
            <a:r>
              <a:rPr lang="en-GB" b="1" dirty="0"/>
              <a:t>Project one: </a:t>
            </a:r>
            <a:endParaRPr lang="en-GB" sz="1800" b="1" dirty="0"/>
          </a:p>
          <a:p>
            <a:r>
              <a:rPr lang="en-GB" b="1" dirty="0"/>
              <a:t>Handed in by</a:t>
            </a:r>
            <a:r>
              <a:rPr lang="en-GB" sz="1800" b="1" dirty="0"/>
              <a:t>:</a:t>
            </a:r>
            <a:r>
              <a:rPr lang="en-GB" b="1" dirty="0"/>
              <a:t> </a:t>
            </a:r>
            <a:r>
              <a:rPr lang="en-GB" sz="1600" dirty="0"/>
              <a:t>Monday 12</a:t>
            </a:r>
            <a:r>
              <a:rPr lang="en-GB" sz="1600" baseline="30000" dirty="0"/>
              <a:t>th</a:t>
            </a:r>
            <a:r>
              <a:rPr lang="en-GB" sz="1600" dirty="0"/>
              <a:t> January</a:t>
            </a:r>
          </a:p>
          <a:p>
            <a:r>
              <a:rPr lang="en-GB" b="1" dirty="0"/>
              <a:t>Details: </a:t>
            </a:r>
          </a:p>
          <a:p>
            <a:r>
              <a:rPr lang="en-GB" b="1" dirty="0"/>
              <a:t>Can you draw a picture to show all the different things that remind you of Winter? Can you write some labels too? </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318832" y="2213151"/>
            <a:ext cx="3441290" cy="2277547"/>
          </a:xfrm>
          <a:prstGeom prst="rect">
            <a:avLst/>
          </a:prstGeom>
          <a:solidFill>
            <a:schemeClr val="bg1"/>
          </a:solidFill>
        </p:spPr>
        <p:txBody>
          <a:bodyPr wrap="square" lIns="91440" tIns="45720" rIns="91440" bIns="45720" rtlCol="0" anchor="t">
            <a:spAutoFit/>
          </a:bodyPr>
          <a:lstStyle/>
          <a:p>
            <a:r>
              <a:rPr lang="en-GB" b="1" dirty="0"/>
              <a:t>Project two: </a:t>
            </a:r>
            <a:endParaRPr lang="en-GB" sz="1800" b="1" dirty="0"/>
          </a:p>
          <a:p>
            <a:r>
              <a:rPr lang="en-GB" b="1" dirty="0"/>
              <a:t>Handed in by</a:t>
            </a:r>
            <a:r>
              <a:rPr lang="en-GB" sz="1800" b="1" dirty="0"/>
              <a:t>:</a:t>
            </a:r>
            <a:r>
              <a:rPr lang="en-GB" b="1" dirty="0"/>
              <a:t> </a:t>
            </a:r>
            <a:r>
              <a:rPr lang="en-GB" sz="1600" dirty="0"/>
              <a:t>Monday 19t</a:t>
            </a:r>
            <a:r>
              <a:rPr lang="en-GB" sz="1600" baseline="30000" dirty="0"/>
              <a:t>h</a:t>
            </a:r>
            <a:r>
              <a:rPr lang="en-GB" sz="1600" dirty="0"/>
              <a:t> January</a:t>
            </a:r>
          </a:p>
          <a:p>
            <a:r>
              <a:rPr lang="en-GB" b="1" dirty="0"/>
              <a:t>Details:</a:t>
            </a:r>
          </a:p>
          <a:p>
            <a:r>
              <a:rPr lang="en-GB" b="1" dirty="0"/>
              <a:t>Can you draw a picture of your favourite animal? Can you describe the animal? What animal group does it belong to?</a:t>
            </a:r>
          </a:p>
        </p:txBody>
      </p:sp>
      <p:sp>
        <p:nvSpPr>
          <p:cNvPr id="25" name="TextBox 24">
            <a:extLst>
              <a:ext uri="{FF2B5EF4-FFF2-40B4-BE49-F238E27FC236}">
                <a16:creationId xmlns:a16="http://schemas.microsoft.com/office/drawing/2014/main" id="{EE6BFBC2-16B4-DD81-0414-8DC6B0C22113}"/>
              </a:ext>
            </a:extLst>
          </p:cNvPr>
          <p:cNvSpPr txBox="1"/>
          <p:nvPr/>
        </p:nvSpPr>
        <p:spPr>
          <a:xfrm>
            <a:off x="8375967" y="2213151"/>
            <a:ext cx="3441290" cy="2031325"/>
          </a:xfrm>
          <a:prstGeom prst="rect">
            <a:avLst/>
          </a:prstGeom>
          <a:solidFill>
            <a:schemeClr val="bg1"/>
          </a:solidFill>
        </p:spPr>
        <p:txBody>
          <a:bodyPr wrap="square" lIns="91440" tIns="45720" rIns="91440" bIns="45720" rtlCol="0" anchor="t">
            <a:spAutoFit/>
          </a:bodyPr>
          <a:lstStyle/>
          <a:p>
            <a:r>
              <a:rPr lang="en-GB" b="1" dirty="0"/>
              <a:t>Project three: </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a:t>
            </a:r>
          </a:p>
          <a:p>
            <a:r>
              <a:rPr lang="en-GB" b="1" dirty="0"/>
              <a:t>Can you choose a number between 10 and 20 and show all the different ways of making it? </a:t>
            </a:r>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2031325"/>
          </a:xfrm>
          <a:prstGeom prst="rect">
            <a:avLst/>
          </a:prstGeom>
          <a:solidFill>
            <a:schemeClr val="bg1"/>
          </a:solidFill>
        </p:spPr>
        <p:txBody>
          <a:bodyPr wrap="square" lIns="91440" tIns="45720" rIns="91440" bIns="45720" rtlCol="0" anchor="t">
            <a:spAutoFit/>
          </a:bodyPr>
          <a:lstStyle/>
          <a:p>
            <a:r>
              <a:rPr lang="en-GB" b="1" dirty="0"/>
              <a:t>Project four: </a:t>
            </a:r>
            <a:endParaRPr lang="en-GB" sz="1800" b="1" dirty="0"/>
          </a:p>
          <a:p>
            <a:r>
              <a:rPr lang="en-GB" b="1" dirty="0"/>
              <a:t>Handed in by</a:t>
            </a:r>
            <a:r>
              <a:rPr lang="en-GB" sz="1800" b="1" dirty="0"/>
              <a:t>:</a:t>
            </a:r>
            <a:r>
              <a:rPr lang="en-GB" b="1" dirty="0"/>
              <a:t> </a:t>
            </a:r>
            <a:r>
              <a:rPr lang="en-GB" sz="1600" dirty="0"/>
              <a:t>Monday 2nd February </a:t>
            </a:r>
            <a:r>
              <a:rPr lang="en-GB" b="1" dirty="0"/>
              <a:t>Details:</a:t>
            </a:r>
          </a:p>
          <a:p>
            <a:r>
              <a:rPr lang="en-GB" b="1" dirty="0"/>
              <a:t>Can you read a story and draw a picture of your favourite part with a sentence explain what is happening? </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268074" y="4684502"/>
            <a:ext cx="3635482" cy="2031325"/>
          </a:xfrm>
          <a:prstGeom prst="rect">
            <a:avLst/>
          </a:prstGeom>
          <a:solidFill>
            <a:schemeClr val="bg1"/>
          </a:solidFill>
        </p:spPr>
        <p:txBody>
          <a:bodyPr wrap="square" lIns="91440" tIns="45720" rIns="91440" bIns="45720" rtlCol="0" anchor="t">
            <a:spAutoFit/>
          </a:bodyPr>
          <a:lstStyle/>
          <a:p>
            <a:r>
              <a:rPr lang="en-GB" b="1" dirty="0"/>
              <a:t>Project five: </a:t>
            </a:r>
            <a:endParaRPr lang="en-GB" sz="1800" b="1" dirty="0"/>
          </a:p>
          <a:p>
            <a:r>
              <a:rPr lang="en-GB" b="1" dirty="0"/>
              <a:t>Handed in by</a:t>
            </a:r>
            <a:r>
              <a:rPr lang="en-GB" sz="1800" b="1" dirty="0"/>
              <a:t>:</a:t>
            </a:r>
            <a:r>
              <a:rPr lang="en-GB" b="1" dirty="0"/>
              <a:t> </a:t>
            </a:r>
            <a:r>
              <a:rPr lang="en-GB" sz="1600" dirty="0"/>
              <a:t>Monday 9</a:t>
            </a:r>
            <a:r>
              <a:rPr lang="en-GB" sz="1600" baseline="30000" dirty="0"/>
              <a:t>th</a:t>
            </a:r>
            <a:r>
              <a:rPr lang="en-GB" sz="1600" dirty="0"/>
              <a:t> February </a:t>
            </a:r>
            <a:r>
              <a:rPr lang="en-GB" b="1" dirty="0"/>
              <a:t>Details:</a:t>
            </a:r>
          </a:p>
          <a:p>
            <a:r>
              <a:rPr lang="en-GB" b="1" dirty="0"/>
              <a:t>Can you draw a picture od Floella Benjamin and write a sentence to explain why she was so important?</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278761" y="4684502"/>
            <a:ext cx="3538496" cy="1754326"/>
          </a:xfrm>
          <a:prstGeom prst="rect">
            <a:avLst/>
          </a:prstGeom>
          <a:solidFill>
            <a:schemeClr val="bg1"/>
          </a:solidFill>
        </p:spPr>
        <p:txBody>
          <a:bodyPr wrap="square" lIns="91440" tIns="45720" rIns="91440" bIns="45720" rtlCol="0" anchor="t">
            <a:spAutoFit/>
          </a:bodyPr>
          <a:lstStyle/>
          <a:p>
            <a:r>
              <a:rPr lang="en-GB" b="1" dirty="0"/>
              <a:t>Project six: </a:t>
            </a:r>
            <a:endParaRPr lang="en-GB" sz="1800" b="1" dirty="0"/>
          </a:p>
          <a:p>
            <a:r>
              <a:rPr lang="en-GB" b="1" dirty="0"/>
              <a:t>Handed in by</a:t>
            </a:r>
            <a:r>
              <a:rPr lang="en-GB" sz="1800" b="1" dirty="0"/>
              <a:t>:</a:t>
            </a:r>
            <a:r>
              <a:rPr lang="en-GB" sz="1400" dirty="0"/>
              <a:t> </a:t>
            </a:r>
            <a:r>
              <a:rPr lang="en-GB" sz="1600" dirty="0"/>
              <a:t>Monday 16</a:t>
            </a:r>
            <a:r>
              <a:rPr lang="en-GB" sz="1600" baseline="30000" dirty="0"/>
              <a:t>th</a:t>
            </a:r>
            <a:r>
              <a:rPr lang="en-GB" sz="1600" dirty="0"/>
              <a:t> February </a:t>
            </a:r>
            <a:r>
              <a:rPr lang="en-GB" b="1" dirty="0"/>
              <a:t>Details:</a:t>
            </a:r>
          </a:p>
          <a:p>
            <a:r>
              <a:rPr lang="en-GB" b="1" dirty="0"/>
              <a:t>Can you draw a picture of yourself and write 5 things that make you a great friend?</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E083FD-676A-4D90-BE66-D0C7B1577BEC}">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03B44FEA-46B4-4D1C-91BB-7A1DD8EEDD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161</TotalTime>
  <Words>699</Words>
  <Application>Microsoft Office PowerPoint</Application>
  <PresentationFormat>Widescreen</PresentationFormat>
  <Paragraphs>61</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Aptos</vt:lpstr>
      <vt:lpstr>Aptos Display</vt:lpstr>
      <vt:lpstr>Arial</vt:lpstr>
      <vt:lpstr>Comic Sans MS</vt:lpstr>
      <vt:lpstr>Segoe UI</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7</cp:revision>
  <dcterms:created xsi:type="dcterms:W3CDTF">2024-09-04T07:13:50Z</dcterms:created>
  <dcterms:modified xsi:type="dcterms:W3CDTF">2026-01-15T13:24:26Z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ies>
</file>