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6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342FE-E00B-4FAF-8F73-F722060EBA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2600" y="978408"/>
            <a:ext cx="10506991" cy="2531555"/>
          </a:xfrm>
          <a:prstGeom prst="rect">
            <a:avLst/>
          </a:prstGeom>
        </p:spPr>
        <p:txBody>
          <a:bodyPr anchor="b"/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C1CCE2-4461-473E-B23C-34C8CCF04B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2600" y="3602038"/>
            <a:ext cx="10506991" cy="2277554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AA551A-CE2F-4E35-A714-B1F04D4B4E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B5C907-6594-4DFF-A32B-449C3BA96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76D75-E9DA-4660-AC52-51BA63FCB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2EFA84C-D756-4DC7-AA46-68D776F37F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41546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943735-A77F-440D-9448-6AE7C204D3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8"/>
            <a:ext cx="10634472" cy="215798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76C6EE-D55E-454B-B28C-EC73D1DB4A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2A2905-6D2E-4319-9521-61452AB8F9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AC7550-84E8-49D3-B419-6F5F327DA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AD2C6B-EA5D-4D97-BC84-6C860D536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8471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61B299E6-11CC-4181-86C3-528A13F1F5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1007" y="3922232"/>
            <a:ext cx="11147071" cy="2434825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803473-0A64-4F9F-833B-8D64E3901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9"/>
            <a:ext cx="10515600" cy="2716769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873736-B424-40F2-B562-6DC10E5EDE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2600" y="4171445"/>
            <a:ext cx="10515600" cy="1918205"/>
          </a:xfrm>
        </p:spPr>
        <p:txBody>
          <a:bodyPr>
            <a:normAutofit/>
          </a:bodyPr>
          <a:lstStyle>
            <a:lvl1pPr marL="0" indent="0">
              <a:buNone/>
              <a:defRPr lang="en-US" sz="24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lv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348851-37C0-478D-B722-D76C817DC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3E063E-66CE-4C18-91FA-D14AE052D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A66D3D-FD62-470C-BC3C-A03771A32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DFF0049-0231-4557-A707-569556F0CA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1007" y="3922232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57A0DB1-87C8-4BF4-B2A2-F9CA6ED05A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6C29209-8A8F-48A7-8BA2-AFADA37CB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1007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40718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6166BE9C-AE7C-4C39-9694-C32D6939B9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1007" y="483577"/>
            <a:ext cx="11147071" cy="2434824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ACC42C-303A-4BDF-990A-2B07967BC9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599" y="978408"/>
            <a:ext cx="11147071" cy="17552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C55CEF-353E-4E14-83AD-ACADDC08D9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82600" y="3103131"/>
            <a:ext cx="5418551" cy="307383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55ECEF-9654-4AC1-BF77-7BC602BBD4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11120" y="3103131"/>
            <a:ext cx="5418551" cy="307383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922FC8-BC06-407B-A82B-DA62B33A1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15B701-4E1F-48AA-8A3C-ED5DD9151E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6BCA31-8AC7-46F5-BCAB-41D54DF83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1BA86D8-2A29-4A0E-AEA0-39B41C4187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291840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085E13E-918A-4D04-9E84-94148D7C87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1279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5E892-D975-4DD6-8583-A14DDBE85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631" y="978407"/>
            <a:ext cx="11145039" cy="1339584"/>
          </a:xfrm>
          <a:prstGeom prst="rect">
            <a:avLst/>
          </a:prstGeo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1F7700-CECC-4881-BE5C-A13CD825B7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4632" y="2500921"/>
            <a:ext cx="5346222" cy="823912"/>
          </a:xfrm>
        </p:spPr>
        <p:txBody>
          <a:bodyPr anchor="b">
            <a:normAutofit/>
          </a:bodyPr>
          <a:lstStyle>
            <a:lvl1pPr marL="0" indent="0">
              <a:buNone/>
              <a:defRPr lang="en-US" sz="2400" b="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A50766-520A-44C5-943E-569222B741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4632" y="3428999"/>
            <a:ext cx="5346222" cy="2760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72F7E42-976A-4239-8006-D68538D4B7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57120" y="2500921"/>
            <a:ext cx="5372551" cy="823912"/>
          </a:xfrm>
        </p:spPr>
        <p:txBody>
          <a:bodyPr anchor="b"/>
          <a:lstStyle>
            <a:lvl1pPr marL="0" indent="0">
              <a:buNone/>
              <a:defRPr lang="en-US" sz="2400" b="0" i="1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F8CA329-951F-4391-ADC5-7EA320B778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57120" y="3428999"/>
            <a:ext cx="5372551" cy="2760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FBEC22A-DA46-460C-B865-D928C20AE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EB2D647-42C5-4AB7-BB71-3A4406571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4632" y="6419088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90B2B67-714C-46DA-85E5-598B4244D3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89591" y="-7190"/>
            <a:ext cx="640080" cy="365125"/>
          </a:xfrm>
        </p:spPr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2081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D4B6724-AB30-4E7C-BE2B-ECD94FF1B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1007" y="3933311"/>
            <a:ext cx="11147071" cy="2434825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1D4BAB-2678-4A19-A575-C47CAF1446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8"/>
            <a:ext cx="10634472" cy="2591509"/>
          </a:xfrm>
          <a:prstGeom prst="rect">
            <a:avLst/>
          </a:prstGeo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047C89E-0ABD-4FD2-924C-894345ADFE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3026CE-9CC8-403B-88B1-184D16532A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B3D616-3C18-401B-A792-E75149FDF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4EC6F70-D800-4067-A36A-5BBFC8018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393331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2B66CB6-8988-4FBA-8524-726765A5F2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1007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7237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C73F84-0C6B-4EF4-9405-C38982499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CCEC807-744E-4C5C-8B15-09AED3E570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FBCB19-9F4B-474C-85C1-4A645A971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5406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6A88B0-DD6B-449B-AE32-D3192081E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632" y="978408"/>
            <a:ext cx="4287393" cy="2450592"/>
          </a:xfrm>
          <a:prstGeom prst="rect">
            <a:avLst/>
          </a:prstGeom>
        </p:spPr>
        <p:txBody>
          <a:bodyPr anchor="b"/>
          <a:lstStyle>
            <a:lvl1pPr>
              <a:defRPr lang="en-US" sz="5400" kern="120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F22ED6-5B69-4B3B-BF96-3A75F2107F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7" y="987425"/>
            <a:ext cx="6446484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704043-D45F-440A-A15D-2718A913E0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4632" y="3645074"/>
            <a:ext cx="4287393" cy="2223914"/>
          </a:xfrm>
        </p:spPr>
        <p:txBody>
          <a:bodyPr/>
          <a:lstStyle>
            <a:lvl1pPr marL="0" indent="0">
              <a:buNone/>
              <a:defRPr lang="en-US" sz="24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0072DC-7326-43E7-806C-B690C439E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F89A0F-B8C6-4AA6-A9C4-4A454F422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57A616-A4F2-4FC5-88DE-B4E6BA542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4237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6B773D-D007-4687-BA9C-9F229829B5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632" y="978407"/>
            <a:ext cx="4287393" cy="2450593"/>
          </a:xfrm>
          <a:prstGeom prst="rect">
            <a:avLst/>
          </a:prstGeom>
        </p:spPr>
        <p:txBody>
          <a:bodyPr anchor="b"/>
          <a:lstStyle>
            <a:lvl1pPr>
              <a:defRPr lang="en-US" sz="5400" kern="120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A3A75FC-78D2-4EF5-884F-11B7BACF79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7" y="987425"/>
            <a:ext cx="644648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7CE0BB-D335-4391-A23F-194C575CAF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4632" y="3645074"/>
            <a:ext cx="4287393" cy="2223914"/>
          </a:xfrm>
        </p:spPr>
        <p:txBody>
          <a:bodyPr/>
          <a:lstStyle>
            <a:lvl1pPr marL="0" indent="0">
              <a:buNone/>
              <a:defRPr lang="en-US" sz="2400" i="1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7701E1-B97B-4DA5-B9AD-07B7C1247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6D9CF8-F42F-4618-9F26-8BFE56487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CA2023-1ECA-4A96-BDC7-F7FA4368B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8860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1999A10-4355-4A13-B008-196B21ABEE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2600" y="483576"/>
            <a:ext cx="11147071" cy="2434825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36D448-AFEA-4483-B0E4-002840525C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8"/>
            <a:ext cx="10506991" cy="17552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216234-4516-4303-8F60-A8127D89A5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84192" y="3103131"/>
            <a:ext cx="10506991" cy="309294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6B5D50-A474-462B-A807-DF186B1C2F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BF1DAF-2E2D-46ED-AA3E-3D2FE40399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2FC771-EB13-4EB5-A0A2-3968C6ABBD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3B596B8-8230-4695-8D76-F06AFA815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291840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53EBF93-5FD9-4F4E-8485-7B937145C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08256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66B4D06-C7C6-4949-8EB2-F03ED999A2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041710" y="978408"/>
            <a:ext cx="2947881" cy="5124777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921B9D-8C11-4176-AF22-89F972E212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84632" y="978408"/>
            <a:ext cx="7256453" cy="51247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FA9E1C-8E18-4A35-9BD8-427B1D14B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116CDB-7BB6-4DD2-A626-6DA8E569F2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D0403B-439E-449F-83B1-799EEC239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72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C87A535-3CAC-46BC-B2B2-3AE83EC3A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8"/>
            <a:ext cx="10506991" cy="21530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8EBDBD-59EC-46ED-BE79-6D37B531D6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2600" y="3306870"/>
            <a:ext cx="10506991" cy="25727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921F5C-FD3D-42C7-90F4-5ECE6FFCFE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84632" y="10058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81B8F32D-D8B6-4B9E-9CBF-DCAC30B7B93D}" type="datetimeFigureOut">
              <a:rPr lang="en-US" smtClean="0"/>
              <a:pPr/>
              <a:t>1/27/2026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E63D50-6D0B-4963-97B9-A32AE63235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4632" y="641908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6B5E08-CAC3-4C87-B143-5F8956AE90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89591" y="1005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0553ECD-7F6D-420D-93CA-D8D15EB427AC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08D74AC-B125-4E11-BA53-E9E383966D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DC76EBE-FB9D-4054-B5D8-19E3EAFE4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3313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E20BB609-EF92-42DB-836C-0699A590B5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37DED1-2688-BBE4-D8DB-AEF8D893B99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t="21525" r="-1" b="22211"/>
          <a:stretch>
            <a:fillRect/>
          </a:stretch>
        </p:blipFill>
        <p:spPr>
          <a:xfrm>
            <a:off x="20" y="-1"/>
            <a:ext cx="12188932" cy="685800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C89012F3-E872-4965-8202-7945C4E70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89239" y="-389238"/>
            <a:ext cx="6858000" cy="7636476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0">
                <a:srgbClr val="000000">
                  <a:alpha val="70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9B8E08-37DC-3629-A008-A0AEA2DDB4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2600" y="732032"/>
            <a:ext cx="5925577" cy="2966822"/>
          </a:xfrm>
        </p:spPr>
        <p:txBody>
          <a:bodyPr anchor="b">
            <a:normAutofit/>
          </a:bodyPr>
          <a:lstStyle/>
          <a:p>
            <a:r>
              <a:rPr lang="en-GB" sz="8000" dirty="0">
                <a:solidFill>
                  <a:srgbClr val="FFFFFF"/>
                </a:solidFill>
              </a:rPr>
              <a:t>Mastering Number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EDE1D7-9BC4-7E62-4033-3190D3239E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2600" y="4201721"/>
            <a:ext cx="5925577" cy="1949813"/>
          </a:xfrm>
        </p:spPr>
        <p:txBody>
          <a:bodyPr anchor="t"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What it looks like at Norfolk</a:t>
            </a:r>
          </a:p>
          <a:p>
            <a:r>
              <a:rPr lang="en-GB" dirty="0">
                <a:solidFill>
                  <a:srgbClr val="FFFFFF"/>
                </a:solidFill>
              </a:rPr>
              <a:t>Foundational knowledge in number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8F4E56A8-93D5-4BE3-AE61-84677331AD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rgbClr val="FFFFFF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34921031-DE97-4979-8D9E-C47904360F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3915458"/>
            <a:ext cx="11147071" cy="0"/>
          </a:xfrm>
          <a:prstGeom prst="line">
            <a:avLst/>
          </a:prstGeom>
          <a:ln w="28575">
            <a:solidFill>
              <a:srgbClr val="FFFFFF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BD492A0C-1773-477B-83B5-C707CB0577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rgbClr val="FFFFFF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43639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369BDED-8EAD-7763-3A4B-3D4FDBE3C2F3}"/>
              </a:ext>
            </a:extLst>
          </p:cNvPr>
          <p:cNvSpPr txBox="1"/>
          <p:nvPr/>
        </p:nvSpPr>
        <p:spPr>
          <a:xfrm>
            <a:off x="591664" y="473912"/>
            <a:ext cx="11008671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800" b="1" dirty="0"/>
              <a:t>Curriculum Intent</a:t>
            </a:r>
          </a:p>
          <a:p>
            <a:pPr>
              <a:buNone/>
            </a:pPr>
            <a:endParaRPr lang="en-GB" sz="2800" b="1" dirty="0"/>
          </a:p>
          <a:p>
            <a:pPr>
              <a:buNone/>
            </a:pPr>
            <a:r>
              <a:rPr lang="en-GB" sz="2800" dirty="0"/>
              <a:t>The intent of the </a:t>
            </a:r>
            <a:r>
              <a:rPr lang="en-GB" sz="2800" i="1" dirty="0"/>
              <a:t>Mastering Number</a:t>
            </a:r>
            <a:r>
              <a:rPr lang="en-GB" sz="2800" dirty="0"/>
              <a:t> programme is to ensure that </a:t>
            </a:r>
            <a:r>
              <a:rPr lang="en-GB" sz="2800" b="1" dirty="0"/>
              <a:t>all pupils develop secure foundational knowledge in number</a:t>
            </a:r>
            <a:r>
              <a:rPr lang="en-GB" sz="2800" dirty="0"/>
              <a:t>, which underpins success across the mathematics curriculum. The programme is designed to strengthen pupils’ </a:t>
            </a:r>
            <a:r>
              <a:rPr lang="en-GB" sz="2800" b="1" dirty="0"/>
              <a:t>conceptual understanding, fluency, and confidence with number</a:t>
            </a:r>
            <a:r>
              <a:rPr lang="en-GB" sz="2800" dirty="0"/>
              <a:t>, enabling them to reason mathematically and apply their knowledge accurately.</a:t>
            </a:r>
          </a:p>
          <a:p>
            <a:pPr>
              <a:buNone/>
            </a:pPr>
            <a:endParaRPr lang="en-GB" sz="2800" dirty="0"/>
          </a:p>
          <a:p>
            <a:pPr>
              <a:buNone/>
            </a:pPr>
            <a:r>
              <a:rPr lang="en-GB" sz="2800" dirty="0"/>
              <a:t>By prioritising depth over acceleration, </a:t>
            </a:r>
            <a:r>
              <a:rPr lang="en-GB" sz="2800" i="1" dirty="0"/>
              <a:t>Mastering Number</a:t>
            </a:r>
            <a:r>
              <a:rPr lang="en-GB" sz="2800" dirty="0"/>
              <a:t> supports pupils to </a:t>
            </a:r>
            <a:r>
              <a:rPr lang="en-GB" sz="2800" b="1" dirty="0"/>
              <a:t>know more and remember more</a:t>
            </a:r>
            <a:r>
              <a:rPr lang="en-GB" sz="2800" dirty="0"/>
              <a:t>, reducing gaps in learning and ensuring pupils are well prepared for future mathematical learning.</a:t>
            </a:r>
          </a:p>
        </p:txBody>
      </p:sp>
    </p:spTree>
    <p:extLst>
      <p:ext uri="{BB962C8B-B14F-4D97-AF65-F5344CB8AC3E}">
        <p14:creationId xmlns:p14="http://schemas.microsoft.com/office/powerpoint/2010/main" val="29456594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EB64BF-B921-70F9-B0C4-67AACF3603CF}"/>
              </a:ext>
            </a:extLst>
          </p:cNvPr>
          <p:cNvSpPr txBox="1"/>
          <p:nvPr/>
        </p:nvSpPr>
        <p:spPr>
          <a:xfrm>
            <a:off x="594852" y="589936"/>
            <a:ext cx="11002296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/>
              <a:t>What is </a:t>
            </a:r>
            <a:r>
              <a:rPr lang="en-GB" sz="2400" b="1" i="1" dirty="0"/>
              <a:t>Mastering Number</a:t>
            </a:r>
            <a:r>
              <a:rPr lang="en-GB" sz="2400" b="1" dirty="0"/>
              <a:t>?</a:t>
            </a:r>
          </a:p>
          <a:p>
            <a:endParaRPr lang="en-GB" sz="2400" b="1" dirty="0"/>
          </a:p>
          <a:p>
            <a:r>
              <a:rPr lang="en-GB" sz="2400" i="1" dirty="0"/>
              <a:t>Mastering Number</a:t>
            </a:r>
            <a:r>
              <a:rPr lang="en-GB" sz="2400" dirty="0"/>
              <a:t> is a nationally recognised programme developed by the </a:t>
            </a:r>
            <a:r>
              <a:rPr lang="en-GB" sz="2400" b="1" dirty="0"/>
              <a:t>NCETM</a:t>
            </a:r>
            <a:r>
              <a:rPr lang="en-GB" sz="2400" dirty="0"/>
              <a:t> and delivered through the </a:t>
            </a:r>
            <a:r>
              <a:rPr lang="en-GB" sz="2400" b="1" dirty="0"/>
              <a:t>local Maths Hub</a:t>
            </a:r>
            <a:r>
              <a:rPr lang="en-GB" sz="2400" dirty="0"/>
              <a:t>. </a:t>
            </a:r>
          </a:p>
          <a:p>
            <a:endParaRPr lang="en-GB" sz="2400" dirty="0"/>
          </a:p>
          <a:p>
            <a:r>
              <a:rPr lang="en-GB" sz="2400" dirty="0"/>
              <a:t>It focuses on the </a:t>
            </a:r>
            <a:r>
              <a:rPr lang="en-GB" sz="2400" b="1" dirty="0"/>
              <a:t>core building blocks of mathematics</a:t>
            </a:r>
            <a:r>
              <a:rPr lang="en-GB" sz="2400" dirty="0"/>
              <a:t>, particularly: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Number sense and magnitude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Composition and partitioning of number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Subitising, counting, and place value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Number bonds and additive relationships</a:t>
            </a:r>
          </a:p>
          <a:p>
            <a:endParaRPr lang="en-GB" sz="2400" dirty="0"/>
          </a:p>
          <a:p>
            <a:r>
              <a:rPr lang="en-GB" sz="2400" dirty="0"/>
              <a:t>These elements are recognised as </a:t>
            </a:r>
            <a:r>
              <a:rPr lang="en-GB" sz="2400" b="1" dirty="0"/>
              <a:t>essential foundational knowledge</a:t>
            </a:r>
            <a:r>
              <a:rPr lang="en-GB" sz="2400" dirty="0"/>
              <a:t>, without which pupils struggle to access more complex mathematical concepts later in their schooling.</a:t>
            </a:r>
          </a:p>
        </p:txBody>
      </p:sp>
    </p:spTree>
    <p:extLst>
      <p:ext uri="{BB962C8B-B14F-4D97-AF65-F5344CB8AC3E}">
        <p14:creationId xmlns:p14="http://schemas.microsoft.com/office/powerpoint/2010/main" val="2626906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5A51800-4A9E-C7B3-1577-DE76424B6F77}"/>
              </a:ext>
            </a:extLst>
          </p:cNvPr>
          <p:cNvSpPr txBox="1"/>
          <p:nvPr/>
        </p:nvSpPr>
        <p:spPr>
          <a:xfrm>
            <a:off x="501445" y="497370"/>
            <a:ext cx="11189110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400" b="1" dirty="0"/>
              <a:t>How </a:t>
            </a:r>
            <a:r>
              <a:rPr lang="en-GB" sz="2400" b="1" i="1" dirty="0"/>
              <a:t>Mastering Number</a:t>
            </a:r>
            <a:r>
              <a:rPr lang="en-GB" sz="2400" b="1" dirty="0"/>
              <a:t> Works</a:t>
            </a:r>
          </a:p>
          <a:p>
            <a:pPr>
              <a:buNone/>
            </a:pPr>
            <a:endParaRPr lang="en-GB" sz="2400" b="1" dirty="0"/>
          </a:p>
          <a:p>
            <a:pPr>
              <a:buNone/>
            </a:pPr>
            <a:r>
              <a:rPr lang="en-GB" sz="2400" dirty="0"/>
              <a:t>The programme uses </a:t>
            </a:r>
            <a:r>
              <a:rPr lang="en-GB" sz="2400" b="1" dirty="0"/>
              <a:t>short, frequent, highly focused sessions</a:t>
            </a:r>
            <a:r>
              <a:rPr lang="en-GB" sz="2400" dirty="0"/>
              <a:t> that are taught </a:t>
            </a:r>
            <a:r>
              <a:rPr lang="en-GB" sz="2400" b="1" dirty="0"/>
              <a:t>in addition to</a:t>
            </a:r>
            <a:r>
              <a:rPr lang="en-GB" sz="2400" dirty="0"/>
              <a:t> the main maths lesson. Lessons are carefully structured and build cumulatively over time.</a:t>
            </a:r>
          </a:p>
          <a:p>
            <a:pPr>
              <a:buNone/>
            </a:pPr>
            <a:endParaRPr lang="en-GB" sz="2400" dirty="0"/>
          </a:p>
          <a:p>
            <a:pPr>
              <a:buNone/>
            </a:pPr>
            <a:r>
              <a:rPr lang="en-GB" sz="2400" dirty="0"/>
              <a:t>Key features include: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b="1" dirty="0"/>
              <a:t>Small steps</a:t>
            </a:r>
            <a:r>
              <a:rPr lang="en-GB" sz="2400" dirty="0"/>
              <a:t>: Concepts are broken down to ensure depth of understanding.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b="1" dirty="0"/>
              <a:t>Concrete–Pictorial–Abstract (CPA)</a:t>
            </a:r>
            <a:r>
              <a:rPr lang="en-GB" sz="2400" dirty="0"/>
              <a:t> approach: Children use manipulatives, visual representations, and then abstract symbols.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b="1" dirty="0"/>
              <a:t>Mathematical talk</a:t>
            </a:r>
            <a:r>
              <a:rPr lang="en-GB" sz="2400" dirty="0"/>
              <a:t>: Pupils explain their thinking, compare strategies, and reason aloud.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b="1" dirty="0"/>
              <a:t>Variation</a:t>
            </a:r>
            <a:r>
              <a:rPr lang="en-GB" sz="2400" dirty="0"/>
              <a:t>: Concepts are revisited in different forms to strengthen understanding.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b="1" dirty="0"/>
              <a:t>Daily practice</a:t>
            </a:r>
            <a:r>
              <a:rPr lang="en-GB" sz="2400" dirty="0"/>
              <a:t>: Short sessions reinforce learning and support long-term retention.</a:t>
            </a:r>
          </a:p>
          <a:p>
            <a:pPr>
              <a:buNone/>
            </a:pPr>
            <a:r>
              <a:rPr lang="en-GB" sz="2400" dirty="0"/>
              <a:t>The programme prioritises </a:t>
            </a:r>
            <a:r>
              <a:rPr lang="en-GB" sz="2400" b="1" dirty="0"/>
              <a:t>understanding over speed</a:t>
            </a:r>
            <a:r>
              <a:rPr lang="en-GB" sz="2400" dirty="0"/>
              <a:t>, ensuring that pupils are confident and accurate with number.</a:t>
            </a:r>
          </a:p>
        </p:txBody>
      </p:sp>
    </p:spTree>
    <p:extLst>
      <p:ext uri="{BB962C8B-B14F-4D97-AF65-F5344CB8AC3E}">
        <p14:creationId xmlns:p14="http://schemas.microsoft.com/office/powerpoint/2010/main" val="27294987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CF65C1B-BAAE-FF54-2FA1-9C0548D69DCE}"/>
              </a:ext>
            </a:extLst>
          </p:cNvPr>
          <p:cNvSpPr txBox="1"/>
          <p:nvPr/>
        </p:nvSpPr>
        <p:spPr>
          <a:xfrm>
            <a:off x="491613" y="428178"/>
            <a:ext cx="11061290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400" b="1" dirty="0"/>
              <a:t>Curriculum Implementation</a:t>
            </a:r>
          </a:p>
          <a:p>
            <a:pPr>
              <a:buNone/>
            </a:pPr>
            <a:endParaRPr lang="en-GB" sz="2400" b="1" dirty="0"/>
          </a:p>
          <a:p>
            <a:pPr>
              <a:buNone/>
            </a:pPr>
            <a:r>
              <a:rPr lang="en-GB" sz="2400" b="1" dirty="0"/>
              <a:t>FS2 (Reception)</a:t>
            </a:r>
          </a:p>
          <a:p>
            <a:pPr>
              <a:buNone/>
            </a:pPr>
            <a:r>
              <a:rPr lang="en-GB" sz="2400" dirty="0"/>
              <a:t>In FS2, </a:t>
            </a:r>
            <a:r>
              <a:rPr lang="en-GB" sz="2400" i="1" dirty="0"/>
              <a:t>Mastering Number</a:t>
            </a:r>
            <a:r>
              <a:rPr lang="en-GB" sz="2400" dirty="0"/>
              <a:t> forms the </a:t>
            </a:r>
            <a:r>
              <a:rPr lang="en-GB" sz="2400" b="1" dirty="0"/>
              <a:t>main daily mathematics teaching</a:t>
            </a:r>
            <a:r>
              <a:rPr lang="en-GB" sz="2400" dirty="0"/>
              <a:t> and is fully aligned with the </a:t>
            </a:r>
            <a:r>
              <a:rPr lang="en-GB" sz="2400" b="1" dirty="0"/>
              <a:t>EYFS statutory framework</a:t>
            </a:r>
            <a:r>
              <a:rPr lang="en-GB" sz="2400" dirty="0"/>
              <a:t>.</a:t>
            </a:r>
          </a:p>
          <a:p>
            <a:pPr>
              <a:buNone/>
            </a:pPr>
            <a:endParaRPr lang="en-GB" sz="2400" dirty="0"/>
          </a:p>
          <a:p>
            <a:pPr>
              <a:buNone/>
            </a:pPr>
            <a:r>
              <a:rPr lang="en-GB" sz="2400" dirty="0"/>
              <a:t>The programme supports pupils to: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Develop secure counting and subitising skills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Understand number composition and early number bonds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Build fluency and confidence with numbers to 10 and beyond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400" dirty="0"/>
          </a:p>
          <a:p>
            <a:pPr>
              <a:buNone/>
            </a:pPr>
            <a:r>
              <a:rPr lang="en-GB" sz="2400" dirty="0"/>
              <a:t>In addition to </a:t>
            </a:r>
            <a:r>
              <a:rPr lang="en-GB" sz="2400" i="1" dirty="0"/>
              <a:t>Mastering Number</a:t>
            </a:r>
            <a:r>
              <a:rPr lang="en-GB" sz="2400" dirty="0"/>
              <a:t>, pupils also receive </a:t>
            </a:r>
            <a:r>
              <a:rPr lang="en-GB" sz="2400" b="1" dirty="0"/>
              <a:t>additional planned teaching sessions for shape, space, and measures</a:t>
            </a:r>
            <a:r>
              <a:rPr lang="en-GB" sz="2400" dirty="0"/>
              <a:t>, ensuring </a:t>
            </a:r>
            <a:r>
              <a:rPr lang="en-GB" sz="2400" b="1" dirty="0"/>
              <a:t>full curriculum coverage</a:t>
            </a:r>
            <a:r>
              <a:rPr lang="en-GB" sz="2400" dirty="0"/>
              <a:t> and breadth of mathematical learning in line with EYFS expectations.</a:t>
            </a:r>
          </a:p>
          <a:p>
            <a:pPr>
              <a:buNone/>
            </a:pPr>
            <a:r>
              <a:rPr lang="en-GB" sz="2400" dirty="0"/>
              <a:t>This approach ensures that pupils leave FS2 with </a:t>
            </a:r>
            <a:r>
              <a:rPr lang="en-GB" sz="2400" b="1" dirty="0"/>
              <a:t>secure foundational mathematical knowledge</a:t>
            </a:r>
            <a:r>
              <a:rPr lang="en-GB" sz="2400" dirty="0"/>
              <a:t>, ready for Key Stage 1.</a:t>
            </a:r>
          </a:p>
        </p:txBody>
      </p:sp>
    </p:spTree>
    <p:extLst>
      <p:ext uri="{BB962C8B-B14F-4D97-AF65-F5344CB8AC3E}">
        <p14:creationId xmlns:p14="http://schemas.microsoft.com/office/powerpoint/2010/main" val="2599097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7DFA583-E2B7-6A49-F834-8365BE7AE2B5}"/>
              </a:ext>
            </a:extLst>
          </p:cNvPr>
          <p:cNvSpPr txBox="1"/>
          <p:nvPr/>
        </p:nvSpPr>
        <p:spPr>
          <a:xfrm>
            <a:off x="471947" y="481781"/>
            <a:ext cx="11021961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800" b="1" dirty="0"/>
              <a:t>Key Stage 1 (Years 1 and 2)</a:t>
            </a:r>
          </a:p>
          <a:p>
            <a:pPr>
              <a:buNone/>
            </a:pPr>
            <a:endParaRPr lang="en-GB" sz="2800" b="1" dirty="0"/>
          </a:p>
          <a:p>
            <a:pPr>
              <a:buNone/>
            </a:pPr>
            <a:r>
              <a:rPr lang="en-GB" sz="2800" dirty="0"/>
              <a:t>This is the </a:t>
            </a:r>
            <a:r>
              <a:rPr lang="en-GB" sz="2800" b="1" dirty="0"/>
              <a:t>second year of implementation</a:t>
            </a:r>
            <a:r>
              <a:rPr lang="en-GB" sz="2800" dirty="0"/>
              <a:t> of </a:t>
            </a:r>
            <a:r>
              <a:rPr lang="en-GB" sz="2800" i="1" dirty="0"/>
              <a:t>Mastering Number</a:t>
            </a:r>
            <a:r>
              <a:rPr lang="en-GB" sz="2800" dirty="0"/>
              <a:t> in KS1.</a:t>
            </a:r>
          </a:p>
          <a:p>
            <a:pPr>
              <a:buNone/>
            </a:pPr>
            <a:r>
              <a:rPr lang="en-GB" sz="2800" dirty="0"/>
              <a:t>In KS1, the programme is delivered through </a:t>
            </a:r>
            <a:r>
              <a:rPr lang="en-GB" sz="2800" b="1" dirty="0"/>
              <a:t>short, frequent sessions alongside the daily maths lesson</a:t>
            </a:r>
            <a:r>
              <a:rPr lang="en-GB" sz="2800" dirty="0"/>
              <a:t> and focuses on: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Securing number bonds within 10 and 20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Deepening understanding of place value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Developing fluency in additive and subtractive structures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800" dirty="0"/>
          </a:p>
          <a:p>
            <a:pPr>
              <a:buNone/>
            </a:pPr>
            <a:r>
              <a:rPr lang="en-GB" sz="2800" dirty="0"/>
              <a:t>The cumulative and carefully sequenced nature of the programme ensures that pupils </a:t>
            </a:r>
            <a:r>
              <a:rPr lang="en-GB" sz="2800" b="1" dirty="0"/>
              <a:t>retain and build upon prior learning</a:t>
            </a:r>
            <a:r>
              <a:rPr lang="en-GB" sz="2800" dirty="0"/>
              <a:t>, supporting strong progress through the KS1 curriculum.</a:t>
            </a:r>
          </a:p>
        </p:txBody>
      </p:sp>
    </p:spTree>
    <p:extLst>
      <p:ext uri="{BB962C8B-B14F-4D97-AF65-F5344CB8AC3E}">
        <p14:creationId xmlns:p14="http://schemas.microsoft.com/office/powerpoint/2010/main" val="8321728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797B063-0958-B192-9CC9-7671A46CF4DE}"/>
              </a:ext>
            </a:extLst>
          </p:cNvPr>
          <p:cNvSpPr txBox="1"/>
          <p:nvPr/>
        </p:nvSpPr>
        <p:spPr>
          <a:xfrm>
            <a:off x="491613" y="508844"/>
            <a:ext cx="11346426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400" b="1" dirty="0"/>
              <a:t>Key Stage 2 (Years 3–5)</a:t>
            </a:r>
          </a:p>
          <a:p>
            <a:pPr>
              <a:buNone/>
            </a:pPr>
            <a:endParaRPr lang="en-GB" sz="2400" b="1" dirty="0"/>
          </a:p>
          <a:p>
            <a:pPr>
              <a:buNone/>
            </a:pPr>
            <a:r>
              <a:rPr lang="en-GB" sz="2400" dirty="0"/>
              <a:t>This is the </a:t>
            </a:r>
            <a:r>
              <a:rPr lang="en-GB" sz="2400" b="1" dirty="0"/>
              <a:t>first year of implementation</a:t>
            </a:r>
            <a:r>
              <a:rPr lang="en-GB" sz="2400" dirty="0"/>
              <a:t> of </a:t>
            </a:r>
            <a:r>
              <a:rPr lang="en-GB" sz="2400" i="1" dirty="0"/>
              <a:t>Mastering Number</a:t>
            </a:r>
            <a:r>
              <a:rPr lang="en-GB" sz="2400" dirty="0"/>
              <a:t> in KS2.</a:t>
            </a:r>
          </a:p>
          <a:p>
            <a:pPr>
              <a:buNone/>
            </a:pPr>
            <a:r>
              <a:rPr lang="en-GB" sz="2400" dirty="0"/>
              <a:t>In KS2, the programme is used as a </a:t>
            </a:r>
            <a:r>
              <a:rPr lang="en-GB" sz="2400" b="1" dirty="0"/>
              <a:t>targeted approach to strengthen foundational knowledge in number</a:t>
            </a:r>
            <a:r>
              <a:rPr lang="en-GB" sz="2400" dirty="0"/>
              <a:t>, particularly for pupils who have not previously accessed the programme.</a:t>
            </a:r>
          </a:p>
          <a:p>
            <a:pPr>
              <a:buNone/>
            </a:pPr>
            <a:endParaRPr lang="en-GB" sz="2400" dirty="0"/>
          </a:p>
          <a:p>
            <a:pPr>
              <a:buNone/>
            </a:pPr>
            <a:r>
              <a:rPr lang="en-GB" sz="2400" dirty="0"/>
              <a:t>In </a:t>
            </a:r>
            <a:r>
              <a:rPr lang="en-GB" sz="2400" b="1" dirty="0"/>
              <a:t>Year 5</a:t>
            </a:r>
            <a:r>
              <a:rPr lang="en-GB" sz="2400" dirty="0"/>
              <a:t>, pupils follow the </a:t>
            </a:r>
            <a:r>
              <a:rPr lang="en-GB" sz="2400" b="1" dirty="0"/>
              <a:t>Year 4 </a:t>
            </a:r>
            <a:r>
              <a:rPr lang="en-GB" sz="2400" b="1" i="1" dirty="0"/>
              <a:t>Mastering Number</a:t>
            </a:r>
            <a:r>
              <a:rPr lang="en-GB" sz="2400" b="1" dirty="0"/>
              <a:t> programme</a:t>
            </a:r>
            <a:r>
              <a:rPr lang="en-GB" sz="2400" dirty="0"/>
              <a:t>. This decision was informed by </a:t>
            </a:r>
            <a:r>
              <a:rPr lang="en-GB" sz="2400" b="1" dirty="0"/>
              <a:t>teacher assessment</a:t>
            </a:r>
            <a:r>
              <a:rPr lang="en-GB" sz="2400" dirty="0"/>
              <a:t>, which identified gaps in number fluency and conceptual understanding due to pupils not having experienced the programme earlier in their schooling. Delivering the Year 4 content ensures that learning is </a:t>
            </a:r>
            <a:r>
              <a:rPr lang="en-GB" sz="2400" b="1" dirty="0"/>
              <a:t>appropriately pitched</a:t>
            </a:r>
            <a:r>
              <a:rPr lang="en-GB" sz="2400" dirty="0"/>
              <a:t>, enabling pupils to secure key number concepts before progressing to more demanding content.</a:t>
            </a:r>
          </a:p>
          <a:p>
            <a:pPr>
              <a:buNone/>
            </a:pPr>
            <a:r>
              <a:rPr lang="en-GB" sz="2400" dirty="0"/>
              <a:t>This responsive approach demonstrates how assessment is used effectively to </a:t>
            </a:r>
            <a:r>
              <a:rPr lang="en-GB" sz="2400" b="1" dirty="0"/>
              <a:t>inform curriculum implementation and meet pupils’ needs</a:t>
            </a:r>
            <a:r>
              <a:rPr lang="en-GB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540515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71E80FF-4186-DB80-C268-2F710F2CC1BE}"/>
              </a:ext>
            </a:extLst>
          </p:cNvPr>
          <p:cNvSpPr txBox="1"/>
          <p:nvPr/>
        </p:nvSpPr>
        <p:spPr>
          <a:xfrm>
            <a:off x="363792" y="567838"/>
            <a:ext cx="11444749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400" b="1" dirty="0"/>
              <a:t>Year 3: Bridging Prior Learning</a:t>
            </a:r>
          </a:p>
          <a:p>
            <a:pPr>
              <a:buNone/>
            </a:pPr>
            <a:endParaRPr lang="en-GB" sz="2400" b="1" dirty="0"/>
          </a:p>
          <a:p>
            <a:pPr>
              <a:buNone/>
            </a:pPr>
            <a:r>
              <a:rPr lang="en-GB" sz="2400" dirty="0"/>
              <a:t>In Year 3, teachers have used </a:t>
            </a:r>
            <a:r>
              <a:rPr lang="en-GB" sz="2400" b="1" dirty="0"/>
              <a:t>end-of-Year 2 assessment information</a:t>
            </a:r>
            <a:r>
              <a:rPr lang="en-GB" sz="2400" dirty="0"/>
              <a:t> to identify aspects of number that pupils were </a:t>
            </a:r>
            <a:r>
              <a:rPr lang="en-GB" sz="2400" b="1" dirty="0"/>
              <a:t>less secure in at the end of KS1</a:t>
            </a:r>
            <a:r>
              <a:rPr lang="en-GB" sz="2400" dirty="0"/>
              <a:t>.</a:t>
            </a:r>
          </a:p>
          <a:p>
            <a:pPr>
              <a:buNone/>
            </a:pPr>
            <a:endParaRPr lang="en-GB" sz="2400" dirty="0"/>
          </a:p>
          <a:p>
            <a:pPr>
              <a:buNone/>
            </a:pPr>
            <a:r>
              <a:rPr lang="en-GB" sz="2400" dirty="0"/>
              <a:t>As a result: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Pupils begin with </a:t>
            </a:r>
            <a:r>
              <a:rPr lang="en-GB" sz="2400" b="1" dirty="0"/>
              <a:t>targeted elements of the Year 2 </a:t>
            </a:r>
            <a:r>
              <a:rPr lang="en-GB" sz="2400" b="1" i="1" dirty="0"/>
              <a:t>Mastering Number</a:t>
            </a:r>
            <a:r>
              <a:rPr lang="en-GB" sz="2400" b="1" dirty="0"/>
              <a:t> programme</a:t>
            </a:r>
            <a:r>
              <a:rPr lang="en-GB" sz="2400" dirty="0"/>
              <a:t>, focusing on specific areas of foundational knowledge that require further consolidation.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This ensures that learning is </a:t>
            </a:r>
            <a:r>
              <a:rPr lang="en-GB" sz="2400" b="1" dirty="0"/>
              <a:t>appropriately pitched</a:t>
            </a:r>
            <a:r>
              <a:rPr lang="en-GB" sz="2400" dirty="0"/>
              <a:t> and that pupils have the secure understanding needed before moving on.</a:t>
            </a:r>
          </a:p>
          <a:p>
            <a:pPr>
              <a:buNone/>
            </a:pPr>
            <a:r>
              <a:rPr lang="en-GB" sz="2400" dirty="0"/>
              <a:t>Once these gaps have been addressed, pupils transition onto the </a:t>
            </a:r>
            <a:r>
              <a:rPr lang="en-GB" sz="2400" b="1" dirty="0"/>
              <a:t>Year 3 </a:t>
            </a:r>
            <a:r>
              <a:rPr lang="en-GB" sz="2400" b="1" i="1" dirty="0"/>
              <a:t>Mastering Number</a:t>
            </a:r>
            <a:r>
              <a:rPr lang="en-GB" sz="2400" b="1" dirty="0"/>
              <a:t> programme</a:t>
            </a:r>
            <a:r>
              <a:rPr lang="en-GB" sz="2400" dirty="0"/>
              <a:t>, allowing them to progress with confidence and engage fully with Key Stage 2 mathematical learning.</a:t>
            </a:r>
          </a:p>
        </p:txBody>
      </p:sp>
    </p:spTree>
    <p:extLst>
      <p:ext uri="{BB962C8B-B14F-4D97-AF65-F5344CB8AC3E}">
        <p14:creationId xmlns:p14="http://schemas.microsoft.com/office/powerpoint/2010/main" val="32627547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17C2C3F-7AAB-E7D5-DA7F-676D71A103E5}"/>
              </a:ext>
            </a:extLst>
          </p:cNvPr>
          <p:cNvSpPr txBox="1"/>
          <p:nvPr/>
        </p:nvSpPr>
        <p:spPr>
          <a:xfrm>
            <a:off x="521109" y="786581"/>
            <a:ext cx="11395587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800" b="1" dirty="0"/>
              <a:t>Teaching and Learning Approach</a:t>
            </a:r>
          </a:p>
          <a:p>
            <a:pPr>
              <a:buNone/>
            </a:pPr>
            <a:endParaRPr lang="en-GB" sz="2800" b="1" dirty="0"/>
          </a:p>
          <a:p>
            <a:pPr>
              <a:buNone/>
            </a:pPr>
            <a:r>
              <a:rPr lang="en-GB" sz="2800" dirty="0"/>
              <a:t>Across all year groups, </a:t>
            </a:r>
            <a:r>
              <a:rPr lang="en-GB" sz="2800" i="1" dirty="0"/>
              <a:t>Mastering Number</a:t>
            </a:r>
            <a:r>
              <a:rPr lang="en-GB" sz="2800" dirty="0"/>
              <a:t> is characterised by: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Clear curriculum sequencing and progression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Frequent opportunities for mathematical talk and reasoning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Use of concrete and pictorial representations to support understanding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Regular retrieval and practice to support long-term retention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800" dirty="0"/>
          </a:p>
          <a:p>
            <a:pPr>
              <a:buNone/>
            </a:pPr>
            <a:r>
              <a:rPr lang="en-GB" sz="2800" dirty="0"/>
              <a:t>Sessions are deliberately short and focused, ensuring that pupils are not cognitively overloaded and that learning is sustained over time.</a:t>
            </a:r>
          </a:p>
        </p:txBody>
      </p:sp>
    </p:spTree>
    <p:extLst>
      <p:ext uri="{BB962C8B-B14F-4D97-AF65-F5344CB8AC3E}">
        <p14:creationId xmlns:p14="http://schemas.microsoft.com/office/powerpoint/2010/main" val="13646075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EF69EB3-B123-0B61-3642-CED37B5C24CE}"/>
              </a:ext>
            </a:extLst>
          </p:cNvPr>
          <p:cNvSpPr txBox="1"/>
          <p:nvPr/>
        </p:nvSpPr>
        <p:spPr>
          <a:xfrm>
            <a:off x="363792" y="581908"/>
            <a:ext cx="11434917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800" b="1" dirty="0"/>
              <a:t>Impact</a:t>
            </a:r>
          </a:p>
          <a:p>
            <a:pPr>
              <a:buNone/>
            </a:pPr>
            <a:endParaRPr lang="en-GB" sz="2800" b="1" dirty="0"/>
          </a:p>
          <a:p>
            <a:pPr>
              <a:buNone/>
            </a:pPr>
            <a:r>
              <a:rPr lang="en-GB" sz="2800" dirty="0"/>
              <a:t>The impact of </a:t>
            </a:r>
            <a:r>
              <a:rPr lang="en-GB" sz="2800" i="1" dirty="0"/>
              <a:t>Mastering Number</a:t>
            </a:r>
            <a:r>
              <a:rPr lang="en-GB" sz="2800" dirty="0"/>
              <a:t> is seen in: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Improved fluency and confidence with number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Greater consistency in pupils’ mathematical understanding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Reduced misconceptions and gaps in foundational knowledge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Improved access to the wider mathematics curriculum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800" dirty="0"/>
          </a:p>
          <a:p>
            <a:pPr>
              <a:buNone/>
            </a:pPr>
            <a:r>
              <a:rPr lang="en-GB" sz="2800" dirty="0"/>
              <a:t>By embedding </a:t>
            </a:r>
            <a:r>
              <a:rPr lang="en-GB" sz="2800" i="1" dirty="0"/>
              <a:t>Mastering Number</a:t>
            </a:r>
            <a:r>
              <a:rPr lang="en-GB" sz="2800" dirty="0"/>
              <a:t> from FS2 through Year 5, the school is developing a </a:t>
            </a:r>
            <a:r>
              <a:rPr lang="en-GB" sz="2800" b="1" dirty="0"/>
              <a:t>coherent, inclusive, and well-sequenced mathematics curriculum</a:t>
            </a:r>
            <a:r>
              <a:rPr lang="en-GB" sz="2800" dirty="0"/>
              <a:t> that supports all pupils, particularly those who are disadvantaged or at risk of falling behind.</a:t>
            </a:r>
          </a:p>
        </p:txBody>
      </p:sp>
    </p:spTree>
    <p:extLst>
      <p:ext uri="{BB962C8B-B14F-4D97-AF65-F5344CB8AC3E}">
        <p14:creationId xmlns:p14="http://schemas.microsoft.com/office/powerpoint/2010/main" val="31142519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2DF1F18-F09B-17EE-DA91-1E9AC342D18C}"/>
              </a:ext>
            </a:extLst>
          </p:cNvPr>
          <p:cNvSpPr txBox="1"/>
          <p:nvPr/>
        </p:nvSpPr>
        <p:spPr>
          <a:xfrm>
            <a:off x="412954" y="648929"/>
            <a:ext cx="11366091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800" b="1" dirty="0"/>
              <a:t>Summary</a:t>
            </a:r>
          </a:p>
          <a:p>
            <a:pPr>
              <a:buNone/>
            </a:pPr>
            <a:endParaRPr lang="en-GB" sz="2800" b="1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800" i="1" dirty="0"/>
              <a:t>Mastering Number</a:t>
            </a:r>
            <a:r>
              <a:rPr lang="en-GB" sz="2800" dirty="0"/>
              <a:t> strengthens </a:t>
            </a:r>
            <a:r>
              <a:rPr lang="en-GB" sz="2800" b="1" dirty="0"/>
              <a:t>foundational mathematical knowledge</a:t>
            </a:r>
            <a:r>
              <a:rPr lang="en-GB" sz="2800" dirty="0"/>
              <a:t>, which is essential for long-term success.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In </a:t>
            </a:r>
            <a:r>
              <a:rPr lang="en-GB" sz="2800" b="1" dirty="0"/>
              <a:t>FS2</a:t>
            </a:r>
            <a:r>
              <a:rPr lang="en-GB" sz="2800" dirty="0"/>
              <a:t>, it is the </a:t>
            </a:r>
            <a:r>
              <a:rPr lang="en-GB" sz="2800" b="1" dirty="0"/>
              <a:t>main maths teaching</a:t>
            </a:r>
            <a:r>
              <a:rPr lang="en-GB" sz="2800" dirty="0"/>
              <a:t>, with additional sessions for shape and space.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This is the </a:t>
            </a:r>
            <a:r>
              <a:rPr lang="en-GB" sz="2800" b="1" dirty="0"/>
              <a:t>second year in KS1</a:t>
            </a:r>
            <a:r>
              <a:rPr lang="en-GB" sz="2800" dirty="0"/>
              <a:t> and the </a:t>
            </a:r>
            <a:r>
              <a:rPr lang="en-GB" sz="2800" b="1" dirty="0"/>
              <a:t>first year in KS2</a:t>
            </a:r>
            <a:r>
              <a:rPr lang="en-GB" sz="2800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In </a:t>
            </a:r>
            <a:r>
              <a:rPr lang="en-GB" sz="2800" b="1" dirty="0"/>
              <a:t>Year 5</a:t>
            </a:r>
            <a:r>
              <a:rPr lang="en-GB" sz="2800" dirty="0"/>
              <a:t>, pupils follow the </a:t>
            </a:r>
            <a:r>
              <a:rPr lang="en-GB" sz="2800" b="1" dirty="0"/>
              <a:t>Year 4 programme</a:t>
            </a:r>
            <a:r>
              <a:rPr lang="en-GB" sz="2800" dirty="0"/>
              <a:t>, based on assessment and prior learning experience.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The programme demonstrates strong alignment with </a:t>
            </a:r>
            <a:r>
              <a:rPr lang="en-GB" sz="2800" b="1" dirty="0"/>
              <a:t>Ofsted expectations around curriculum intent, implementation, and impact</a:t>
            </a:r>
            <a:r>
              <a:rPr lang="en-GB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36556431"/>
      </p:ext>
    </p:extLst>
  </p:cSld>
  <p:clrMapOvr>
    <a:masterClrMapping/>
  </p:clrMapOvr>
</p:sld>
</file>

<file path=ppt/theme/theme1.xml><?xml version="1.0" encoding="utf-8"?>
<a:theme xmlns:a="http://schemas.openxmlformats.org/drawingml/2006/main" name="LevelVTI">
  <a:themeElements>
    <a:clrScheme name="Custom 88">
      <a:dk1>
        <a:sysClr val="windowText" lastClr="000000"/>
      </a:dk1>
      <a:lt1>
        <a:sysClr val="window" lastClr="FFFFFF"/>
      </a:lt1>
      <a:dk2>
        <a:srgbClr val="182230"/>
      </a:dk2>
      <a:lt2>
        <a:srgbClr val="F2F2F2"/>
      </a:lt2>
      <a:accent1>
        <a:srgbClr val="00BAC8"/>
      </a:accent1>
      <a:accent2>
        <a:srgbClr val="794DFF"/>
      </a:accent2>
      <a:accent3>
        <a:srgbClr val="00D17D"/>
      </a:accent3>
      <a:accent4>
        <a:srgbClr val="E69500"/>
      </a:accent4>
      <a:accent5>
        <a:srgbClr val="FE5D21"/>
      </a:accent5>
      <a:accent6>
        <a:srgbClr val="939393"/>
      </a:accent6>
      <a:hlink>
        <a:srgbClr val="3E8FF1"/>
      </a:hlink>
      <a:folHlink>
        <a:srgbClr val="939393"/>
      </a:folHlink>
    </a:clrScheme>
    <a:fontScheme name="Seaford">
      <a:majorFont>
        <a:latin typeface="Seaford"/>
        <a:ea typeface=""/>
        <a:cs typeface=""/>
      </a:majorFont>
      <a:minorFont>
        <a:latin typeface="Seafor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velVTI" id="{64F43929-0387-4D33-907F-72B939BCAF99}" vid="{D804DF84-3298-4A39-BA0E-21F83D68BC2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EE0D3FFCD7B0A48BE9F33F99353B96A" ma:contentTypeVersion="16" ma:contentTypeDescription="Create a new document." ma:contentTypeScope="" ma:versionID="39340666d862712482477ef341de2085">
  <xsd:schema xmlns:xsd="http://www.w3.org/2001/XMLSchema" xmlns:xs="http://www.w3.org/2001/XMLSchema" xmlns:p="http://schemas.microsoft.com/office/2006/metadata/properties" xmlns:ns2="5919e527-bbc4-47cd-8a70-4c954fa39185" xmlns:ns3="9f36366d-ec28-41c5-adb7-0d449e171513" targetNamespace="http://schemas.microsoft.com/office/2006/metadata/properties" ma:root="true" ma:fieldsID="cdf151cb3ad821270de126bdb4c077ac" ns2:_="" ns3:_="">
    <xsd:import namespace="5919e527-bbc4-47cd-8a70-4c954fa39185"/>
    <xsd:import namespace="9f36366d-ec28-41c5-adb7-0d449e17151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19e527-bbc4-47cd-8a70-4c954fa391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901fbdf8-bfcf-4282-bcc0-e8acad32bf6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36366d-ec28-41c5-adb7-0d449e171513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d880d65a-cbae-4491-9d60-4ac19f7d1d6c}" ma:internalName="TaxCatchAll" ma:showField="CatchAllData" ma:web="9f36366d-ec28-41c5-adb7-0d449e17151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919e527-bbc4-47cd-8a70-4c954fa39185">
      <Terms xmlns="http://schemas.microsoft.com/office/infopath/2007/PartnerControls"/>
    </lcf76f155ced4ddcb4097134ff3c332f>
    <TaxCatchAll xmlns="9f36366d-ec28-41c5-adb7-0d449e171513" xsi:nil="true"/>
  </documentManagement>
</p:properties>
</file>

<file path=customXml/itemProps1.xml><?xml version="1.0" encoding="utf-8"?>
<ds:datastoreItem xmlns:ds="http://schemas.openxmlformats.org/officeDocument/2006/customXml" ds:itemID="{E69DB138-6E84-4D41-AD86-46B7C60DFE70}"/>
</file>

<file path=customXml/itemProps2.xml><?xml version="1.0" encoding="utf-8"?>
<ds:datastoreItem xmlns:ds="http://schemas.openxmlformats.org/officeDocument/2006/customXml" ds:itemID="{5EBB30CF-56A4-4512-8C83-1F47C2C35612}"/>
</file>

<file path=customXml/itemProps3.xml><?xml version="1.0" encoding="utf-8"?>
<ds:datastoreItem xmlns:ds="http://schemas.openxmlformats.org/officeDocument/2006/customXml" ds:itemID="{62F78EE9-E537-40F4-AECE-95857AC14857}"/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992</Words>
  <Application>Microsoft Office PowerPoint</Application>
  <PresentationFormat>Widescreen</PresentationFormat>
  <Paragraphs>91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Seaford</vt:lpstr>
      <vt:lpstr>LevelVTI</vt:lpstr>
      <vt:lpstr>Mastering Number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anna connolly</dc:creator>
  <cp:lastModifiedBy>anna connolly</cp:lastModifiedBy>
  <cp:revision>3</cp:revision>
  <dcterms:created xsi:type="dcterms:W3CDTF">2026-01-27T09:21:11Z</dcterms:created>
  <dcterms:modified xsi:type="dcterms:W3CDTF">2026-01-27T10:57:53Z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0x0101004EE0D3FFCD7B0A48BE9F33F99353B96A</vt:lpwstr>
  </property>
</Properties>
</file>