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89" r:id="rId7"/>
    <p:sldId id="258" r:id="rId8"/>
    <p:sldId id="260" r:id="rId9"/>
    <p:sldId id="265" r:id="rId10"/>
    <p:sldId id="272" r:id="rId11"/>
    <p:sldId id="274" r:id="rId12"/>
    <p:sldId id="275" r:id="rId13"/>
    <p:sldId id="291" r:id="rId14"/>
    <p:sldId id="292" r:id="rId15"/>
    <p:sldId id="293" r:id="rId16"/>
    <p:sldId id="294" r:id="rId17"/>
    <p:sldId id="295" r:id="rId18"/>
    <p:sldId id="296" r:id="rId19"/>
    <p:sldId id="297" r:id="rId20"/>
    <p:sldId id="298" r:id="rId21"/>
    <p:sldId id="299" r:id="rId22"/>
    <p:sldId id="300" r:id="rId23"/>
    <p:sldId id="301" r:id="rId24"/>
    <p:sldId id="28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309" autoAdjust="0"/>
    <p:restoredTop sz="94640"/>
  </p:normalViewPr>
  <p:slideViewPr>
    <p:cSldViewPr snapToGrid="0" snapToObjects="1">
      <p:cViewPr varScale="1">
        <p:scale>
          <a:sx n="78" d="100"/>
          <a:sy n="78" d="100"/>
        </p:scale>
        <p:origin x="26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414D98-D1BF-4345-B049-91D443D56890}"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6BE543D2-E66F-4A4C-99D0-E57AEBBE5DEC}">
      <dgm:prSet/>
      <dgm:spPr/>
      <dgm:t>
        <a:bodyPr/>
        <a:lstStyle/>
        <a:p>
          <a:r>
            <a:rPr lang="en-GB" b="1"/>
            <a:t>Sequencing of Content</a:t>
          </a:r>
          <a:endParaRPr lang="en-US"/>
        </a:p>
      </dgm:t>
    </dgm:pt>
    <dgm:pt modelId="{4A17A595-02FC-4F1B-9A74-58D54FC18C26}" type="parTrans" cxnId="{71478124-1264-4CE5-8569-655BA38717E2}">
      <dgm:prSet/>
      <dgm:spPr/>
      <dgm:t>
        <a:bodyPr/>
        <a:lstStyle/>
        <a:p>
          <a:endParaRPr lang="en-US"/>
        </a:p>
      </dgm:t>
    </dgm:pt>
    <dgm:pt modelId="{D1D851B8-0704-4E74-A652-A88C13C1AA7A}" type="sibTrans" cxnId="{71478124-1264-4CE5-8569-655BA38717E2}">
      <dgm:prSet/>
      <dgm:spPr/>
      <dgm:t>
        <a:bodyPr/>
        <a:lstStyle/>
        <a:p>
          <a:endParaRPr lang="en-US"/>
        </a:p>
      </dgm:t>
    </dgm:pt>
    <dgm:pt modelId="{0DEF3CF9-9A64-48C4-8B26-2517AC27376D}">
      <dgm:prSet/>
      <dgm:spPr/>
      <dgm:t>
        <a:bodyPr/>
        <a:lstStyle/>
        <a:p>
          <a:r>
            <a:rPr lang="en-GB"/>
            <a:t>The Norfolk Community Primary School Overview ensures that pre-requisite knowledge is considered and linked to new learning.</a:t>
          </a:r>
          <a:endParaRPr lang="en-US"/>
        </a:p>
      </dgm:t>
    </dgm:pt>
    <dgm:pt modelId="{FFAB37F2-4718-4614-B810-7BE85CFA7F10}" type="parTrans" cxnId="{60956055-B424-480E-B936-E6056370A2FF}">
      <dgm:prSet/>
      <dgm:spPr/>
      <dgm:t>
        <a:bodyPr/>
        <a:lstStyle/>
        <a:p>
          <a:endParaRPr lang="en-US"/>
        </a:p>
      </dgm:t>
    </dgm:pt>
    <dgm:pt modelId="{2D60D738-9EBC-4994-A7FB-0E9A756DA35F}" type="sibTrans" cxnId="{60956055-B424-480E-B936-E6056370A2FF}">
      <dgm:prSet/>
      <dgm:spPr/>
      <dgm:t>
        <a:bodyPr/>
        <a:lstStyle/>
        <a:p>
          <a:endParaRPr lang="en-US"/>
        </a:p>
      </dgm:t>
    </dgm:pt>
    <dgm:pt modelId="{79138730-CB63-41AA-A689-BFD691199689}">
      <dgm:prSet/>
      <dgm:spPr/>
      <dgm:t>
        <a:bodyPr/>
        <a:lstStyle/>
        <a:p>
          <a:r>
            <a:rPr lang="en-GB" dirty="0"/>
            <a:t>A range of biology, chemistry and physics units are taught across phases, giving opportunity to refine understanding.</a:t>
          </a:r>
          <a:endParaRPr lang="en-US" dirty="0"/>
        </a:p>
      </dgm:t>
    </dgm:pt>
    <dgm:pt modelId="{74C2CCC5-42A3-47C0-A414-F90E3CDB6C1E}" type="parTrans" cxnId="{17BB63BB-702E-4876-8FC1-98978D1D0C1F}">
      <dgm:prSet/>
      <dgm:spPr/>
      <dgm:t>
        <a:bodyPr/>
        <a:lstStyle/>
        <a:p>
          <a:endParaRPr lang="en-US"/>
        </a:p>
      </dgm:t>
    </dgm:pt>
    <dgm:pt modelId="{DCE7ACB5-EDBD-4EC8-A626-BC35F2F9A20C}" type="sibTrans" cxnId="{17BB63BB-702E-4876-8FC1-98978D1D0C1F}">
      <dgm:prSet/>
      <dgm:spPr/>
      <dgm:t>
        <a:bodyPr/>
        <a:lstStyle/>
        <a:p>
          <a:endParaRPr lang="en-US"/>
        </a:p>
      </dgm:t>
    </dgm:pt>
    <dgm:pt modelId="{1CC72B5A-1B85-4377-B1FD-305D4D3DDC02}">
      <dgm:prSet/>
      <dgm:spPr/>
      <dgm:t>
        <a:bodyPr/>
        <a:lstStyle/>
        <a:p>
          <a:r>
            <a:rPr lang="en-GB" dirty="0"/>
            <a:t>Scientific enquiry is heavily considered with opportunities for children to pose their own questions to explore.</a:t>
          </a:r>
          <a:endParaRPr lang="en-US" dirty="0"/>
        </a:p>
      </dgm:t>
    </dgm:pt>
    <dgm:pt modelId="{EF343321-E3ED-4984-A88F-F094B39A03EB}" type="parTrans" cxnId="{52B6120B-F566-4A0C-9733-FDDB44EF7512}">
      <dgm:prSet/>
      <dgm:spPr/>
      <dgm:t>
        <a:bodyPr/>
        <a:lstStyle/>
        <a:p>
          <a:endParaRPr lang="en-US"/>
        </a:p>
      </dgm:t>
    </dgm:pt>
    <dgm:pt modelId="{D04E7779-4780-4D7B-91B6-E5B7694192DA}" type="sibTrans" cxnId="{52B6120B-F566-4A0C-9733-FDDB44EF7512}">
      <dgm:prSet/>
      <dgm:spPr/>
      <dgm:t>
        <a:bodyPr/>
        <a:lstStyle/>
        <a:p>
          <a:endParaRPr lang="en-US"/>
        </a:p>
      </dgm:t>
    </dgm:pt>
    <dgm:pt modelId="{CB9C4727-C54F-484F-9A39-DC5BF40FF6B9}">
      <dgm:prSet/>
      <dgm:spPr/>
      <dgm:t>
        <a:bodyPr/>
        <a:lstStyle/>
        <a:p>
          <a:r>
            <a:rPr lang="en-GB" b="1"/>
            <a:t>Big ideas</a:t>
          </a:r>
          <a:endParaRPr lang="en-US"/>
        </a:p>
      </dgm:t>
    </dgm:pt>
    <dgm:pt modelId="{65555387-822B-4E32-9277-E1B87BC8036F}" type="parTrans" cxnId="{33BDA870-D01C-4655-9179-0F30742C3250}">
      <dgm:prSet/>
      <dgm:spPr/>
      <dgm:t>
        <a:bodyPr/>
        <a:lstStyle/>
        <a:p>
          <a:endParaRPr lang="en-US"/>
        </a:p>
      </dgm:t>
    </dgm:pt>
    <dgm:pt modelId="{8B400177-4A2F-47DF-B9F6-959CF5979A35}" type="sibTrans" cxnId="{33BDA870-D01C-4655-9179-0F30742C3250}">
      <dgm:prSet/>
      <dgm:spPr/>
      <dgm:t>
        <a:bodyPr/>
        <a:lstStyle/>
        <a:p>
          <a:endParaRPr lang="en-US"/>
        </a:p>
      </dgm:t>
    </dgm:pt>
    <dgm:pt modelId="{0D1287A3-7A4E-49FE-A708-81FE4FAB4455}">
      <dgm:prSet/>
      <dgm:spPr/>
      <dgm:t>
        <a:bodyPr/>
        <a:lstStyle/>
        <a:p>
          <a:r>
            <a:rPr lang="en-US" dirty="0"/>
            <a:t>Identifying and classifying groups</a:t>
          </a:r>
        </a:p>
      </dgm:t>
    </dgm:pt>
    <dgm:pt modelId="{FF1DA3C3-232B-4022-8D29-261955904BBA}" type="parTrans" cxnId="{1996B8E5-C15B-4880-8B5E-5B92207328C2}">
      <dgm:prSet/>
      <dgm:spPr/>
      <dgm:t>
        <a:bodyPr/>
        <a:lstStyle/>
        <a:p>
          <a:endParaRPr lang="en-US"/>
        </a:p>
      </dgm:t>
    </dgm:pt>
    <dgm:pt modelId="{0F84B9F1-BC83-4F72-9487-702BC1BF6AE3}" type="sibTrans" cxnId="{1996B8E5-C15B-4880-8B5E-5B92207328C2}">
      <dgm:prSet/>
      <dgm:spPr/>
      <dgm:t>
        <a:bodyPr/>
        <a:lstStyle/>
        <a:p>
          <a:endParaRPr lang="en-US"/>
        </a:p>
      </dgm:t>
    </dgm:pt>
    <dgm:pt modelId="{F0CAD09F-7290-4C28-8972-F3E0C5B997B6}">
      <dgm:prSet/>
      <dgm:spPr/>
      <dgm:t>
        <a:bodyPr/>
        <a:lstStyle/>
        <a:p>
          <a:r>
            <a:rPr lang="en-US" dirty="0"/>
            <a:t>Comparative and fair testing</a:t>
          </a:r>
        </a:p>
      </dgm:t>
    </dgm:pt>
    <dgm:pt modelId="{96031A47-F833-489B-B3A2-743B611BFA5C}" type="parTrans" cxnId="{19FDE486-9026-467E-8AAE-96726C2CC252}">
      <dgm:prSet/>
      <dgm:spPr/>
      <dgm:t>
        <a:bodyPr/>
        <a:lstStyle/>
        <a:p>
          <a:endParaRPr lang="en-US"/>
        </a:p>
      </dgm:t>
    </dgm:pt>
    <dgm:pt modelId="{94E895F2-7078-4637-9889-646E9B80BAF0}" type="sibTrans" cxnId="{19FDE486-9026-467E-8AAE-96726C2CC252}">
      <dgm:prSet/>
      <dgm:spPr/>
      <dgm:t>
        <a:bodyPr/>
        <a:lstStyle/>
        <a:p>
          <a:endParaRPr lang="en-US"/>
        </a:p>
      </dgm:t>
    </dgm:pt>
    <dgm:pt modelId="{67BAFA72-08AB-43AF-BA3F-202F03EF96F3}">
      <dgm:prSet/>
      <dgm:spPr/>
      <dgm:t>
        <a:bodyPr/>
        <a:lstStyle/>
        <a:p>
          <a:r>
            <a:rPr lang="en-US" dirty="0"/>
            <a:t>Pattern seeking</a:t>
          </a:r>
        </a:p>
      </dgm:t>
    </dgm:pt>
    <dgm:pt modelId="{4B58E5F5-AAD0-4CC5-9DF3-EB20C8F2319A}" type="parTrans" cxnId="{A83FC3FF-132C-432B-BD26-F53496AC308A}">
      <dgm:prSet/>
      <dgm:spPr/>
      <dgm:t>
        <a:bodyPr/>
        <a:lstStyle/>
        <a:p>
          <a:endParaRPr lang="en-US"/>
        </a:p>
      </dgm:t>
    </dgm:pt>
    <dgm:pt modelId="{5562F0CE-4C0D-4DD9-9FBC-DEB836D33148}" type="sibTrans" cxnId="{A83FC3FF-132C-432B-BD26-F53496AC308A}">
      <dgm:prSet/>
      <dgm:spPr/>
      <dgm:t>
        <a:bodyPr/>
        <a:lstStyle/>
        <a:p>
          <a:endParaRPr lang="en-US"/>
        </a:p>
      </dgm:t>
    </dgm:pt>
    <dgm:pt modelId="{48B4D6F0-3659-4271-A0DA-EE59B1D32A49}">
      <dgm:prSet/>
      <dgm:spPr/>
      <dgm:t>
        <a:bodyPr/>
        <a:lstStyle/>
        <a:p>
          <a:r>
            <a:rPr lang="en-US" dirty="0"/>
            <a:t>Observing over time</a:t>
          </a:r>
        </a:p>
      </dgm:t>
    </dgm:pt>
    <dgm:pt modelId="{61618F6E-23D9-4A93-A1A3-76BF99AA67BD}" type="parTrans" cxnId="{2ADFBFE9-2CCF-42A2-AD58-9311BC3BFF67}">
      <dgm:prSet/>
      <dgm:spPr/>
      <dgm:t>
        <a:bodyPr/>
        <a:lstStyle/>
        <a:p>
          <a:endParaRPr lang="en-US"/>
        </a:p>
      </dgm:t>
    </dgm:pt>
    <dgm:pt modelId="{47F249ED-FB25-4364-9BC4-74067F6FDAAD}" type="sibTrans" cxnId="{2ADFBFE9-2CCF-42A2-AD58-9311BC3BFF67}">
      <dgm:prSet/>
      <dgm:spPr/>
      <dgm:t>
        <a:bodyPr/>
        <a:lstStyle/>
        <a:p>
          <a:endParaRPr lang="en-US"/>
        </a:p>
      </dgm:t>
    </dgm:pt>
    <dgm:pt modelId="{34FCF779-7ECF-4713-8946-E6EC6BADB558}">
      <dgm:prSet/>
      <dgm:spPr/>
      <dgm:t>
        <a:bodyPr/>
        <a:lstStyle/>
        <a:p>
          <a:r>
            <a:rPr lang="en-US" dirty="0"/>
            <a:t>Researching using secondary sources</a:t>
          </a:r>
        </a:p>
      </dgm:t>
    </dgm:pt>
    <dgm:pt modelId="{E5E066DB-DC3D-4CB0-9839-CAEFDBEC2069}" type="parTrans" cxnId="{795482CB-BEE7-47BE-867B-C060E64A4F15}">
      <dgm:prSet/>
      <dgm:spPr/>
      <dgm:t>
        <a:bodyPr/>
        <a:lstStyle/>
        <a:p>
          <a:endParaRPr lang="en-US"/>
        </a:p>
      </dgm:t>
    </dgm:pt>
    <dgm:pt modelId="{90AE2C1E-EA12-43F4-8AEF-2E3FA7841A48}" type="sibTrans" cxnId="{795482CB-BEE7-47BE-867B-C060E64A4F15}">
      <dgm:prSet/>
      <dgm:spPr/>
      <dgm:t>
        <a:bodyPr/>
        <a:lstStyle/>
        <a:p>
          <a:endParaRPr lang="en-US"/>
        </a:p>
      </dgm:t>
    </dgm:pt>
    <dgm:pt modelId="{371C43B5-6D86-2842-8AFC-2BE8DEBC56AF}" type="pres">
      <dgm:prSet presAssocID="{29414D98-D1BF-4345-B049-91D443D56890}" presName="linear" presStyleCnt="0">
        <dgm:presLayoutVars>
          <dgm:dir/>
          <dgm:animLvl val="lvl"/>
          <dgm:resizeHandles val="exact"/>
        </dgm:presLayoutVars>
      </dgm:prSet>
      <dgm:spPr/>
    </dgm:pt>
    <dgm:pt modelId="{EB2854D2-8890-D541-8224-2575E1477251}" type="pres">
      <dgm:prSet presAssocID="{6BE543D2-E66F-4A4C-99D0-E57AEBBE5DEC}" presName="parentLin" presStyleCnt="0"/>
      <dgm:spPr/>
    </dgm:pt>
    <dgm:pt modelId="{26D90355-8E57-A144-A685-6903C0F55334}" type="pres">
      <dgm:prSet presAssocID="{6BE543D2-E66F-4A4C-99D0-E57AEBBE5DEC}" presName="parentLeftMargin" presStyleLbl="node1" presStyleIdx="0" presStyleCnt="2"/>
      <dgm:spPr/>
    </dgm:pt>
    <dgm:pt modelId="{6DC9AFDB-FD88-B447-8648-C8F83FBF4E6E}" type="pres">
      <dgm:prSet presAssocID="{6BE543D2-E66F-4A4C-99D0-E57AEBBE5DEC}" presName="parentText" presStyleLbl="node1" presStyleIdx="0" presStyleCnt="2">
        <dgm:presLayoutVars>
          <dgm:chMax val="0"/>
          <dgm:bulletEnabled val="1"/>
        </dgm:presLayoutVars>
      </dgm:prSet>
      <dgm:spPr/>
    </dgm:pt>
    <dgm:pt modelId="{14A8E6DD-911E-A849-A97C-CAFF738CBB65}" type="pres">
      <dgm:prSet presAssocID="{6BE543D2-E66F-4A4C-99D0-E57AEBBE5DEC}" presName="negativeSpace" presStyleCnt="0"/>
      <dgm:spPr/>
    </dgm:pt>
    <dgm:pt modelId="{A07346B6-ED9E-4440-AEA6-A757A9A90338}" type="pres">
      <dgm:prSet presAssocID="{6BE543D2-E66F-4A4C-99D0-E57AEBBE5DEC}" presName="childText" presStyleLbl="conFgAcc1" presStyleIdx="0" presStyleCnt="2">
        <dgm:presLayoutVars>
          <dgm:bulletEnabled val="1"/>
        </dgm:presLayoutVars>
      </dgm:prSet>
      <dgm:spPr/>
    </dgm:pt>
    <dgm:pt modelId="{FF33B630-DCA7-D149-976A-05F99021C4FF}" type="pres">
      <dgm:prSet presAssocID="{D1D851B8-0704-4E74-A652-A88C13C1AA7A}" presName="spaceBetweenRectangles" presStyleCnt="0"/>
      <dgm:spPr/>
    </dgm:pt>
    <dgm:pt modelId="{3CFC65EB-BFEA-5E4C-9BB9-420617B84564}" type="pres">
      <dgm:prSet presAssocID="{CB9C4727-C54F-484F-9A39-DC5BF40FF6B9}" presName="parentLin" presStyleCnt="0"/>
      <dgm:spPr/>
    </dgm:pt>
    <dgm:pt modelId="{1C99FD70-C3CC-EE41-B66F-066C7B4DB770}" type="pres">
      <dgm:prSet presAssocID="{CB9C4727-C54F-484F-9A39-DC5BF40FF6B9}" presName="parentLeftMargin" presStyleLbl="node1" presStyleIdx="0" presStyleCnt="2"/>
      <dgm:spPr/>
    </dgm:pt>
    <dgm:pt modelId="{75A1CAD6-E3E5-9B4C-A85A-E6EE66B9465E}" type="pres">
      <dgm:prSet presAssocID="{CB9C4727-C54F-484F-9A39-DC5BF40FF6B9}" presName="parentText" presStyleLbl="node1" presStyleIdx="1" presStyleCnt="2">
        <dgm:presLayoutVars>
          <dgm:chMax val="0"/>
          <dgm:bulletEnabled val="1"/>
        </dgm:presLayoutVars>
      </dgm:prSet>
      <dgm:spPr/>
    </dgm:pt>
    <dgm:pt modelId="{B2FA807D-FC00-C344-93F5-0D9FA0A92CA5}" type="pres">
      <dgm:prSet presAssocID="{CB9C4727-C54F-484F-9A39-DC5BF40FF6B9}" presName="negativeSpace" presStyleCnt="0"/>
      <dgm:spPr/>
    </dgm:pt>
    <dgm:pt modelId="{96EC4E47-B4FA-4D4D-A30F-5F9FBC8D9A20}" type="pres">
      <dgm:prSet presAssocID="{CB9C4727-C54F-484F-9A39-DC5BF40FF6B9}" presName="childText" presStyleLbl="conFgAcc1" presStyleIdx="1" presStyleCnt="2">
        <dgm:presLayoutVars>
          <dgm:bulletEnabled val="1"/>
        </dgm:presLayoutVars>
      </dgm:prSet>
      <dgm:spPr/>
    </dgm:pt>
  </dgm:ptLst>
  <dgm:cxnLst>
    <dgm:cxn modelId="{52B6120B-F566-4A0C-9733-FDDB44EF7512}" srcId="{6BE543D2-E66F-4A4C-99D0-E57AEBBE5DEC}" destId="{1CC72B5A-1B85-4377-B1FD-305D4D3DDC02}" srcOrd="2" destOrd="0" parTransId="{EF343321-E3ED-4984-A88F-F094B39A03EB}" sibTransId="{D04E7779-4780-4D7B-91B6-E5B7694192DA}"/>
    <dgm:cxn modelId="{8C287020-918C-A649-9FC0-03BB4EA0D98E}" type="presOf" srcId="{6BE543D2-E66F-4A4C-99D0-E57AEBBE5DEC}" destId="{6DC9AFDB-FD88-B447-8648-C8F83FBF4E6E}" srcOrd="1" destOrd="0" presId="urn:microsoft.com/office/officeart/2005/8/layout/list1"/>
    <dgm:cxn modelId="{71478124-1264-4CE5-8569-655BA38717E2}" srcId="{29414D98-D1BF-4345-B049-91D443D56890}" destId="{6BE543D2-E66F-4A4C-99D0-E57AEBBE5DEC}" srcOrd="0" destOrd="0" parTransId="{4A17A595-02FC-4F1B-9A74-58D54FC18C26}" sibTransId="{D1D851B8-0704-4E74-A652-A88C13C1AA7A}"/>
    <dgm:cxn modelId="{0D77632B-CB16-9B44-8CDC-17D5DA4450B1}" type="presOf" srcId="{CB9C4727-C54F-484F-9A39-DC5BF40FF6B9}" destId="{75A1CAD6-E3E5-9B4C-A85A-E6EE66B9465E}" srcOrd="1" destOrd="0" presId="urn:microsoft.com/office/officeart/2005/8/layout/list1"/>
    <dgm:cxn modelId="{50D02E2F-8CB1-5240-BC47-D60F203A7696}" type="presOf" srcId="{0D1287A3-7A4E-49FE-A708-81FE4FAB4455}" destId="{96EC4E47-B4FA-4D4D-A30F-5F9FBC8D9A20}" srcOrd="0" destOrd="0" presId="urn:microsoft.com/office/officeart/2005/8/layout/list1"/>
    <dgm:cxn modelId="{33BDA870-D01C-4655-9179-0F30742C3250}" srcId="{29414D98-D1BF-4345-B049-91D443D56890}" destId="{CB9C4727-C54F-484F-9A39-DC5BF40FF6B9}" srcOrd="1" destOrd="0" parTransId="{65555387-822B-4E32-9277-E1B87BC8036F}" sibTransId="{8B400177-4A2F-47DF-B9F6-959CF5979A35}"/>
    <dgm:cxn modelId="{DFDD3152-0656-4A43-A003-0949A6A92C3B}" type="presOf" srcId="{48B4D6F0-3659-4271-A0DA-EE59B1D32A49}" destId="{96EC4E47-B4FA-4D4D-A30F-5F9FBC8D9A20}" srcOrd="0" destOrd="3" presId="urn:microsoft.com/office/officeart/2005/8/layout/list1"/>
    <dgm:cxn modelId="{5638DD74-94BF-492A-887F-382C8310B1D7}" type="presOf" srcId="{34FCF779-7ECF-4713-8946-E6EC6BADB558}" destId="{96EC4E47-B4FA-4D4D-A30F-5F9FBC8D9A20}" srcOrd="0" destOrd="4" presId="urn:microsoft.com/office/officeart/2005/8/layout/list1"/>
    <dgm:cxn modelId="{60956055-B424-480E-B936-E6056370A2FF}" srcId="{6BE543D2-E66F-4A4C-99D0-E57AEBBE5DEC}" destId="{0DEF3CF9-9A64-48C4-8B26-2517AC27376D}" srcOrd="0" destOrd="0" parTransId="{FFAB37F2-4718-4614-B810-7BE85CFA7F10}" sibTransId="{2D60D738-9EBC-4994-A7FB-0E9A756DA35F}"/>
    <dgm:cxn modelId="{2A20847A-2E8C-4E34-B5FE-EBA4729BB9AA}" type="presOf" srcId="{F0CAD09F-7290-4C28-8972-F3E0C5B997B6}" destId="{96EC4E47-B4FA-4D4D-A30F-5F9FBC8D9A20}" srcOrd="0" destOrd="1" presId="urn:microsoft.com/office/officeart/2005/8/layout/list1"/>
    <dgm:cxn modelId="{19FDE486-9026-467E-8AAE-96726C2CC252}" srcId="{CB9C4727-C54F-484F-9A39-DC5BF40FF6B9}" destId="{F0CAD09F-7290-4C28-8972-F3E0C5B997B6}" srcOrd="1" destOrd="0" parTransId="{96031A47-F833-489B-B3A2-743B611BFA5C}" sibTransId="{94E895F2-7078-4637-9889-646E9B80BAF0}"/>
    <dgm:cxn modelId="{1C3F7C8B-8DDB-F248-920C-F86828E3FF3E}" type="presOf" srcId="{6BE543D2-E66F-4A4C-99D0-E57AEBBE5DEC}" destId="{26D90355-8E57-A144-A685-6903C0F55334}" srcOrd="0" destOrd="0" presId="urn:microsoft.com/office/officeart/2005/8/layout/list1"/>
    <dgm:cxn modelId="{84CDBD8F-491E-E64D-A8E6-B611D2738FDA}" type="presOf" srcId="{1CC72B5A-1B85-4377-B1FD-305D4D3DDC02}" destId="{A07346B6-ED9E-4440-AEA6-A757A9A90338}" srcOrd="0" destOrd="2" presId="urn:microsoft.com/office/officeart/2005/8/layout/list1"/>
    <dgm:cxn modelId="{E2D002A1-8A2F-AE46-96F7-25F76B02B1FA}" type="presOf" srcId="{29414D98-D1BF-4345-B049-91D443D56890}" destId="{371C43B5-6D86-2842-8AFC-2BE8DEBC56AF}" srcOrd="0" destOrd="0" presId="urn:microsoft.com/office/officeart/2005/8/layout/list1"/>
    <dgm:cxn modelId="{AA4450A1-E39F-5543-B5F5-41BC827AD896}" type="presOf" srcId="{79138730-CB63-41AA-A689-BFD691199689}" destId="{A07346B6-ED9E-4440-AEA6-A757A9A90338}" srcOrd="0" destOrd="1" presId="urn:microsoft.com/office/officeart/2005/8/layout/list1"/>
    <dgm:cxn modelId="{17BB63BB-702E-4876-8FC1-98978D1D0C1F}" srcId="{6BE543D2-E66F-4A4C-99D0-E57AEBBE5DEC}" destId="{79138730-CB63-41AA-A689-BFD691199689}" srcOrd="1" destOrd="0" parTransId="{74C2CCC5-42A3-47C0-A414-F90E3CDB6C1E}" sibTransId="{DCE7ACB5-EDBD-4EC8-A626-BC35F2F9A20C}"/>
    <dgm:cxn modelId="{795482CB-BEE7-47BE-867B-C060E64A4F15}" srcId="{CB9C4727-C54F-484F-9A39-DC5BF40FF6B9}" destId="{34FCF779-7ECF-4713-8946-E6EC6BADB558}" srcOrd="4" destOrd="0" parTransId="{E5E066DB-DC3D-4CB0-9839-CAEFDBEC2069}" sibTransId="{90AE2C1E-EA12-43F4-8AEF-2E3FA7841A48}"/>
    <dgm:cxn modelId="{BF3413E4-5DFB-1146-97B2-AC727CFC2FE0}" type="presOf" srcId="{0DEF3CF9-9A64-48C4-8B26-2517AC27376D}" destId="{A07346B6-ED9E-4440-AEA6-A757A9A90338}" srcOrd="0" destOrd="0" presId="urn:microsoft.com/office/officeart/2005/8/layout/list1"/>
    <dgm:cxn modelId="{1996B8E5-C15B-4880-8B5E-5B92207328C2}" srcId="{CB9C4727-C54F-484F-9A39-DC5BF40FF6B9}" destId="{0D1287A3-7A4E-49FE-A708-81FE4FAB4455}" srcOrd="0" destOrd="0" parTransId="{FF1DA3C3-232B-4022-8D29-261955904BBA}" sibTransId="{0F84B9F1-BC83-4F72-9487-702BC1BF6AE3}"/>
    <dgm:cxn modelId="{3E5531E6-93C8-4C48-B13C-DC26CA17F552}" type="presOf" srcId="{CB9C4727-C54F-484F-9A39-DC5BF40FF6B9}" destId="{1C99FD70-C3CC-EE41-B66F-066C7B4DB770}" srcOrd="0" destOrd="0" presId="urn:microsoft.com/office/officeart/2005/8/layout/list1"/>
    <dgm:cxn modelId="{2ADFBFE9-2CCF-42A2-AD58-9311BC3BFF67}" srcId="{CB9C4727-C54F-484F-9A39-DC5BF40FF6B9}" destId="{48B4D6F0-3659-4271-A0DA-EE59B1D32A49}" srcOrd="3" destOrd="0" parTransId="{61618F6E-23D9-4A93-A1A3-76BF99AA67BD}" sibTransId="{47F249ED-FB25-4364-9BC4-74067F6FDAAD}"/>
    <dgm:cxn modelId="{D18E52EB-6B59-4976-9409-03A65DAF3214}" type="presOf" srcId="{67BAFA72-08AB-43AF-BA3F-202F03EF96F3}" destId="{96EC4E47-B4FA-4D4D-A30F-5F9FBC8D9A20}" srcOrd="0" destOrd="2" presId="urn:microsoft.com/office/officeart/2005/8/layout/list1"/>
    <dgm:cxn modelId="{A83FC3FF-132C-432B-BD26-F53496AC308A}" srcId="{CB9C4727-C54F-484F-9A39-DC5BF40FF6B9}" destId="{67BAFA72-08AB-43AF-BA3F-202F03EF96F3}" srcOrd="2" destOrd="0" parTransId="{4B58E5F5-AAD0-4CC5-9DF3-EB20C8F2319A}" sibTransId="{5562F0CE-4C0D-4DD9-9FBC-DEB836D33148}"/>
    <dgm:cxn modelId="{5CF3BF4E-0FE9-7E42-A20E-BCB3D7696167}" type="presParOf" srcId="{371C43B5-6D86-2842-8AFC-2BE8DEBC56AF}" destId="{EB2854D2-8890-D541-8224-2575E1477251}" srcOrd="0" destOrd="0" presId="urn:microsoft.com/office/officeart/2005/8/layout/list1"/>
    <dgm:cxn modelId="{35EE2859-FB37-C642-9AF2-82A78E2A5A7C}" type="presParOf" srcId="{EB2854D2-8890-D541-8224-2575E1477251}" destId="{26D90355-8E57-A144-A685-6903C0F55334}" srcOrd="0" destOrd="0" presId="urn:microsoft.com/office/officeart/2005/8/layout/list1"/>
    <dgm:cxn modelId="{A602C471-B865-4F45-865F-71D852D5D560}" type="presParOf" srcId="{EB2854D2-8890-D541-8224-2575E1477251}" destId="{6DC9AFDB-FD88-B447-8648-C8F83FBF4E6E}" srcOrd="1" destOrd="0" presId="urn:microsoft.com/office/officeart/2005/8/layout/list1"/>
    <dgm:cxn modelId="{965DFEF3-AB06-4544-BF31-0F7FC961C34E}" type="presParOf" srcId="{371C43B5-6D86-2842-8AFC-2BE8DEBC56AF}" destId="{14A8E6DD-911E-A849-A97C-CAFF738CBB65}" srcOrd="1" destOrd="0" presId="urn:microsoft.com/office/officeart/2005/8/layout/list1"/>
    <dgm:cxn modelId="{71AA88D7-E0DA-5D46-84F9-C1ED2BA5C2E8}" type="presParOf" srcId="{371C43B5-6D86-2842-8AFC-2BE8DEBC56AF}" destId="{A07346B6-ED9E-4440-AEA6-A757A9A90338}" srcOrd="2" destOrd="0" presId="urn:microsoft.com/office/officeart/2005/8/layout/list1"/>
    <dgm:cxn modelId="{FACCBE06-707F-264C-AF07-0F5102ED34BD}" type="presParOf" srcId="{371C43B5-6D86-2842-8AFC-2BE8DEBC56AF}" destId="{FF33B630-DCA7-D149-976A-05F99021C4FF}" srcOrd="3" destOrd="0" presId="urn:microsoft.com/office/officeart/2005/8/layout/list1"/>
    <dgm:cxn modelId="{9505600C-7B17-174B-86E1-5D4F08E09555}" type="presParOf" srcId="{371C43B5-6D86-2842-8AFC-2BE8DEBC56AF}" destId="{3CFC65EB-BFEA-5E4C-9BB9-420617B84564}" srcOrd="4" destOrd="0" presId="urn:microsoft.com/office/officeart/2005/8/layout/list1"/>
    <dgm:cxn modelId="{8CA6DED8-5A4A-894D-9F6A-D1895BA845DB}" type="presParOf" srcId="{3CFC65EB-BFEA-5E4C-9BB9-420617B84564}" destId="{1C99FD70-C3CC-EE41-B66F-066C7B4DB770}" srcOrd="0" destOrd="0" presId="urn:microsoft.com/office/officeart/2005/8/layout/list1"/>
    <dgm:cxn modelId="{4874A43F-C5F6-F745-B6DA-F33124919AE0}" type="presParOf" srcId="{3CFC65EB-BFEA-5E4C-9BB9-420617B84564}" destId="{75A1CAD6-E3E5-9B4C-A85A-E6EE66B9465E}" srcOrd="1" destOrd="0" presId="urn:microsoft.com/office/officeart/2005/8/layout/list1"/>
    <dgm:cxn modelId="{B8643F5D-3B69-C848-85EF-6375D22F99C7}" type="presParOf" srcId="{371C43B5-6D86-2842-8AFC-2BE8DEBC56AF}" destId="{B2FA807D-FC00-C344-93F5-0D9FA0A92CA5}" srcOrd="5" destOrd="0" presId="urn:microsoft.com/office/officeart/2005/8/layout/list1"/>
    <dgm:cxn modelId="{6F28A999-EDEC-7447-971C-729E5C8225E4}" type="presParOf" srcId="{371C43B5-6D86-2842-8AFC-2BE8DEBC56AF}" destId="{96EC4E47-B4FA-4D4D-A30F-5F9FBC8D9A20}"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414D98-D1BF-4345-B049-91D443D56890}"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6BE543D2-E66F-4A4C-99D0-E57AEBBE5DEC}">
      <dgm:prSet/>
      <dgm:spPr/>
      <dgm:t>
        <a:bodyPr/>
        <a:lstStyle/>
        <a:p>
          <a:r>
            <a:rPr lang="en-US" dirty="0"/>
            <a:t>Deepening concepts</a:t>
          </a:r>
        </a:p>
      </dgm:t>
    </dgm:pt>
    <dgm:pt modelId="{4A17A595-02FC-4F1B-9A74-58D54FC18C26}" type="parTrans" cxnId="{71478124-1264-4CE5-8569-655BA38717E2}">
      <dgm:prSet/>
      <dgm:spPr/>
      <dgm:t>
        <a:bodyPr/>
        <a:lstStyle/>
        <a:p>
          <a:endParaRPr lang="en-US"/>
        </a:p>
      </dgm:t>
    </dgm:pt>
    <dgm:pt modelId="{D1D851B8-0704-4E74-A652-A88C13C1AA7A}" type="sibTrans" cxnId="{71478124-1264-4CE5-8569-655BA38717E2}">
      <dgm:prSet/>
      <dgm:spPr/>
      <dgm:t>
        <a:bodyPr/>
        <a:lstStyle/>
        <a:p>
          <a:endParaRPr lang="en-US"/>
        </a:p>
      </dgm:t>
    </dgm:pt>
    <dgm:pt modelId="{0DEF3CF9-9A64-48C4-8B26-2517AC27376D}">
      <dgm:prSet/>
      <dgm:spPr/>
      <dgm:t>
        <a:bodyPr/>
        <a:lstStyle/>
        <a:p>
          <a:r>
            <a:rPr lang="en-GB" dirty="0"/>
            <a:t>Substantive scientific concepts are deepened, such as:</a:t>
          </a:r>
          <a:endParaRPr lang="en-US" dirty="0"/>
        </a:p>
      </dgm:t>
    </dgm:pt>
    <dgm:pt modelId="{FFAB37F2-4718-4614-B810-7BE85CFA7F10}" type="parTrans" cxnId="{60956055-B424-480E-B936-E6056370A2FF}">
      <dgm:prSet/>
      <dgm:spPr/>
      <dgm:t>
        <a:bodyPr/>
        <a:lstStyle/>
        <a:p>
          <a:endParaRPr lang="en-US"/>
        </a:p>
      </dgm:t>
    </dgm:pt>
    <dgm:pt modelId="{2D60D738-9EBC-4994-A7FB-0E9A756DA35F}" type="sibTrans" cxnId="{60956055-B424-480E-B936-E6056370A2FF}">
      <dgm:prSet/>
      <dgm:spPr/>
      <dgm:t>
        <a:bodyPr/>
        <a:lstStyle/>
        <a:p>
          <a:endParaRPr lang="en-US"/>
        </a:p>
      </dgm:t>
    </dgm:pt>
    <dgm:pt modelId="{CB9C4727-C54F-484F-9A39-DC5BF40FF6B9}">
      <dgm:prSet/>
      <dgm:spPr/>
      <dgm:t>
        <a:bodyPr/>
        <a:lstStyle/>
        <a:p>
          <a:r>
            <a:rPr lang="en-GB" b="1" dirty="0"/>
            <a:t>Retrieval practice</a:t>
          </a:r>
          <a:endParaRPr lang="en-US" dirty="0"/>
        </a:p>
      </dgm:t>
    </dgm:pt>
    <dgm:pt modelId="{65555387-822B-4E32-9277-E1B87BC8036F}" type="parTrans" cxnId="{33BDA870-D01C-4655-9179-0F30742C3250}">
      <dgm:prSet/>
      <dgm:spPr/>
      <dgm:t>
        <a:bodyPr/>
        <a:lstStyle/>
        <a:p>
          <a:endParaRPr lang="en-US"/>
        </a:p>
      </dgm:t>
    </dgm:pt>
    <dgm:pt modelId="{8B400177-4A2F-47DF-B9F6-959CF5979A35}" type="sibTrans" cxnId="{33BDA870-D01C-4655-9179-0F30742C3250}">
      <dgm:prSet/>
      <dgm:spPr/>
      <dgm:t>
        <a:bodyPr/>
        <a:lstStyle/>
        <a:p>
          <a:endParaRPr lang="en-US"/>
        </a:p>
      </dgm:t>
    </dgm:pt>
    <dgm:pt modelId="{0D1287A3-7A4E-49FE-A708-81FE4FAB4455}">
      <dgm:prSet/>
      <dgm:spPr/>
      <dgm:t>
        <a:bodyPr/>
        <a:lstStyle/>
        <a:p>
          <a:pPr>
            <a:buNone/>
          </a:pPr>
          <a:r>
            <a:rPr lang="en-GB" dirty="0"/>
            <a:t>Children take part in regular mini-quizzes and retrieval activities to strengthen their memory. Knowledge organisers and concept maps are used to regularly revisit concepts and make connections. We have designed our own knowledge organisers to use as a school. They all begin with information about what the children should already know. Teachers revisit this before beginning a new unit of work to ensure the children have the necessary prior knowledge. the knowledge organisers also include key vocabulary and facts for the topic. They also include a list of what the children will know by the end of the unit so that they can regularly see the learning journey and where each lesson fits in to the big picture. The knowledge organisers also contain suggestions for websites and other reading material that the children could access at home. Copies of knowledge organisers are given to all children at the beginning of a unit of work and they are regularly referenced in school. They keep a copy in school and take a copy home so that they can discuss their learning with their family. In class, the children complete retrieval quizzes, define key words, 'brain dump' everything they know, generate their own questions, add other related facts, label diagrams and demonstrate skills related to their knowledge organiser so that the important information becomes part of their long-term memory. Remembering information and knowledge is celebrated and is part of the Norfolk Community Primary School culture.</a:t>
          </a:r>
          <a:endParaRPr lang="en-US" dirty="0"/>
        </a:p>
      </dgm:t>
    </dgm:pt>
    <dgm:pt modelId="{FF1DA3C3-232B-4022-8D29-261955904BBA}" type="parTrans" cxnId="{1996B8E5-C15B-4880-8B5E-5B92207328C2}">
      <dgm:prSet/>
      <dgm:spPr/>
      <dgm:t>
        <a:bodyPr/>
        <a:lstStyle/>
        <a:p>
          <a:endParaRPr lang="en-US"/>
        </a:p>
      </dgm:t>
    </dgm:pt>
    <dgm:pt modelId="{0F84B9F1-BC83-4F72-9487-702BC1BF6AE3}" type="sibTrans" cxnId="{1996B8E5-C15B-4880-8B5E-5B92207328C2}">
      <dgm:prSet/>
      <dgm:spPr/>
      <dgm:t>
        <a:bodyPr/>
        <a:lstStyle/>
        <a:p>
          <a:endParaRPr lang="en-US"/>
        </a:p>
      </dgm:t>
    </dgm:pt>
    <dgm:pt modelId="{88190824-B9A8-114D-A412-35B9E7F2770B}">
      <dgm:prSet/>
      <dgm:spPr/>
      <dgm:t>
        <a:bodyPr/>
        <a:lstStyle/>
        <a:p>
          <a:r>
            <a:rPr lang="en-GB" b="1" dirty="0"/>
            <a:t>Living things and habitats, animals including humans, materials and states of matter, forces and magnets, light and electricity</a:t>
          </a:r>
          <a:endParaRPr lang="en-GB" dirty="0"/>
        </a:p>
      </dgm:t>
    </dgm:pt>
    <dgm:pt modelId="{CCADDEA2-1CCE-5541-8BBD-8E29001D49BD}" type="parTrans" cxnId="{6A1FDA9F-6E26-D548-B3BC-6823E8C8F174}">
      <dgm:prSet/>
      <dgm:spPr/>
      <dgm:t>
        <a:bodyPr/>
        <a:lstStyle/>
        <a:p>
          <a:endParaRPr lang="en-GB"/>
        </a:p>
      </dgm:t>
    </dgm:pt>
    <dgm:pt modelId="{061EB3F3-D3B4-E347-AE7B-429D6D082BBE}" type="sibTrans" cxnId="{6A1FDA9F-6E26-D548-B3BC-6823E8C8F174}">
      <dgm:prSet/>
      <dgm:spPr/>
      <dgm:t>
        <a:bodyPr/>
        <a:lstStyle/>
        <a:p>
          <a:endParaRPr lang="en-GB"/>
        </a:p>
      </dgm:t>
    </dgm:pt>
    <dgm:pt modelId="{371C43B5-6D86-2842-8AFC-2BE8DEBC56AF}" type="pres">
      <dgm:prSet presAssocID="{29414D98-D1BF-4345-B049-91D443D56890}" presName="linear" presStyleCnt="0">
        <dgm:presLayoutVars>
          <dgm:dir/>
          <dgm:animLvl val="lvl"/>
          <dgm:resizeHandles val="exact"/>
        </dgm:presLayoutVars>
      </dgm:prSet>
      <dgm:spPr/>
    </dgm:pt>
    <dgm:pt modelId="{EB2854D2-8890-D541-8224-2575E1477251}" type="pres">
      <dgm:prSet presAssocID="{6BE543D2-E66F-4A4C-99D0-E57AEBBE5DEC}" presName="parentLin" presStyleCnt="0"/>
      <dgm:spPr/>
    </dgm:pt>
    <dgm:pt modelId="{26D90355-8E57-A144-A685-6903C0F55334}" type="pres">
      <dgm:prSet presAssocID="{6BE543D2-E66F-4A4C-99D0-E57AEBBE5DEC}" presName="parentLeftMargin" presStyleLbl="node1" presStyleIdx="0" presStyleCnt="2"/>
      <dgm:spPr/>
    </dgm:pt>
    <dgm:pt modelId="{6DC9AFDB-FD88-B447-8648-C8F83FBF4E6E}" type="pres">
      <dgm:prSet presAssocID="{6BE543D2-E66F-4A4C-99D0-E57AEBBE5DEC}" presName="parentText" presStyleLbl="node1" presStyleIdx="0" presStyleCnt="2">
        <dgm:presLayoutVars>
          <dgm:chMax val="0"/>
          <dgm:bulletEnabled val="1"/>
        </dgm:presLayoutVars>
      </dgm:prSet>
      <dgm:spPr/>
    </dgm:pt>
    <dgm:pt modelId="{14A8E6DD-911E-A849-A97C-CAFF738CBB65}" type="pres">
      <dgm:prSet presAssocID="{6BE543D2-E66F-4A4C-99D0-E57AEBBE5DEC}" presName="negativeSpace" presStyleCnt="0"/>
      <dgm:spPr/>
    </dgm:pt>
    <dgm:pt modelId="{A07346B6-ED9E-4440-AEA6-A757A9A90338}" type="pres">
      <dgm:prSet presAssocID="{6BE543D2-E66F-4A4C-99D0-E57AEBBE5DEC}" presName="childText" presStyleLbl="conFgAcc1" presStyleIdx="0" presStyleCnt="2">
        <dgm:presLayoutVars>
          <dgm:bulletEnabled val="1"/>
        </dgm:presLayoutVars>
      </dgm:prSet>
      <dgm:spPr/>
    </dgm:pt>
    <dgm:pt modelId="{FF33B630-DCA7-D149-976A-05F99021C4FF}" type="pres">
      <dgm:prSet presAssocID="{D1D851B8-0704-4E74-A652-A88C13C1AA7A}" presName="spaceBetweenRectangles" presStyleCnt="0"/>
      <dgm:spPr/>
    </dgm:pt>
    <dgm:pt modelId="{3CFC65EB-BFEA-5E4C-9BB9-420617B84564}" type="pres">
      <dgm:prSet presAssocID="{CB9C4727-C54F-484F-9A39-DC5BF40FF6B9}" presName="parentLin" presStyleCnt="0"/>
      <dgm:spPr/>
    </dgm:pt>
    <dgm:pt modelId="{1C99FD70-C3CC-EE41-B66F-066C7B4DB770}" type="pres">
      <dgm:prSet presAssocID="{CB9C4727-C54F-484F-9A39-DC5BF40FF6B9}" presName="parentLeftMargin" presStyleLbl="node1" presStyleIdx="0" presStyleCnt="2"/>
      <dgm:spPr/>
    </dgm:pt>
    <dgm:pt modelId="{75A1CAD6-E3E5-9B4C-A85A-E6EE66B9465E}" type="pres">
      <dgm:prSet presAssocID="{CB9C4727-C54F-484F-9A39-DC5BF40FF6B9}" presName="parentText" presStyleLbl="node1" presStyleIdx="1" presStyleCnt="2">
        <dgm:presLayoutVars>
          <dgm:chMax val="0"/>
          <dgm:bulletEnabled val="1"/>
        </dgm:presLayoutVars>
      </dgm:prSet>
      <dgm:spPr/>
    </dgm:pt>
    <dgm:pt modelId="{B2FA807D-FC00-C344-93F5-0D9FA0A92CA5}" type="pres">
      <dgm:prSet presAssocID="{CB9C4727-C54F-484F-9A39-DC5BF40FF6B9}" presName="negativeSpace" presStyleCnt="0"/>
      <dgm:spPr/>
    </dgm:pt>
    <dgm:pt modelId="{96EC4E47-B4FA-4D4D-A30F-5F9FBC8D9A20}" type="pres">
      <dgm:prSet presAssocID="{CB9C4727-C54F-484F-9A39-DC5BF40FF6B9}" presName="childText" presStyleLbl="conFgAcc1" presStyleIdx="1" presStyleCnt="2">
        <dgm:presLayoutVars>
          <dgm:bulletEnabled val="1"/>
        </dgm:presLayoutVars>
      </dgm:prSet>
      <dgm:spPr/>
    </dgm:pt>
  </dgm:ptLst>
  <dgm:cxnLst>
    <dgm:cxn modelId="{8C287020-918C-A649-9FC0-03BB4EA0D98E}" type="presOf" srcId="{6BE543D2-E66F-4A4C-99D0-E57AEBBE5DEC}" destId="{6DC9AFDB-FD88-B447-8648-C8F83FBF4E6E}" srcOrd="1" destOrd="0" presId="urn:microsoft.com/office/officeart/2005/8/layout/list1"/>
    <dgm:cxn modelId="{71478124-1264-4CE5-8569-655BA38717E2}" srcId="{29414D98-D1BF-4345-B049-91D443D56890}" destId="{6BE543D2-E66F-4A4C-99D0-E57AEBBE5DEC}" srcOrd="0" destOrd="0" parTransId="{4A17A595-02FC-4F1B-9A74-58D54FC18C26}" sibTransId="{D1D851B8-0704-4E74-A652-A88C13C1AA7A}"/>
    <dgm:cxn modelId="{0D77632B-CB16-9B44-8CDC-17D5DA4450B1}" type="presOf" srcId="{CB9C4727-C54F-484F-9A39-DC5BF40FF6B9}" destId="{75A1CAD6-E3E5-9B4C-A85A-E6EE66B9465E}" srcOrd="1" destOrd="0" presId="urn:microsoft.com/office/officeart/2005/8/layout/list1"/>
    <dgm:cxn modelId="{50D02E2F-8CB1-5240-BC47-D60F203A7696}" type="presOf" srcId="{0D1287A3-7A4E-49FE-A708-81FE4FAB4455}" destId="{96EC4E47-B4FA-4D4D-A30F-5F9FBC8D9A20}" srcOrd="0" destOrd="0" presId="urn:microsoft.com/office/officeart/2005/8/layout/list1"/>
    <dgm:cxn modelId="{33BDA870-D01C-4655-9179-0F30742C3250}" srcId="{29414D98-D1BF-4345-B049-91D443D56890}" destId="{CB9C4727-C54F-484F-9A39-DC5BF40FF6B9}" srcOrd="1" destOrd="0" parTransId="{65555387-822B-4E32-9277-E1B87BC8036F}" sibTransId="{8B400177-4A2F-47DF-B9F6-959CF5979A35}"/>
    <dgm:cxn modelId="{60956055-B424-480E-B936-E6056370A2FF}" srcId="{6BE543D2-E66F-4A4C-99D0-E57AEBBE5DEC}" destId="{0DEF3CF9-9A64-48C4-8B26-2517AC27376D}" srcOrd="0" destOrd="0" parTransId="{FFAB37F2-4718-4614-B810-7BE85CFA7F10}" sibTransId="{2D60D738-9EBC-4994-A7FB-0E9A756DA35F}"/>
    <dgm:cxn modelId="{6B0E2758-A3B4-9D4A-AE48-A4D085CCF307}" type="presOf" srcId="{88190824-B9A8-114D-A412-35B9E7F2770B}" destId="{A07346B6-ED9E-4440-AEA6-A757A9A90338}" srcOrd="0" destOrd="1" presId="urn:microsoft.com/office/officeart/2005/8/layout/list1"/>
    <dgm:cxn modelId="{1C3F7C8B-8DDB-F248-920C-F86828E3FF3E}" type="presOf" srcId="{6BE543D2-E66F-4A4C-99D0-E57AEBBE5DEC}" destId="{26D90355-8E57-A144-A685-6903C0F55334}" srcOrd="0" destOrd="0" presId="urn:microsoft.com/office/officeart/2005/8/layout/list1"/>
    <dgm:cxn modelId="{6A1FDA9F-6E26-D548-B3BC-6823E8C8F174}" srcId="{6BE543D2-E66F-4A4C-99D0-E57AEBBE5DEC}" destId="{88190824-B9A8-114D-A412-35B9E7F2770B}" srcOrd="1" destOrd="0" parTransId="{CCADDEA2-1CCE-5541-8BBD-8E29001D49BD}" sibTransId="{061EB3F3-D3B4-E347-AE7B-429D6D082BBE}"/>
    <dgm:cxn modelId="{E2D002A1-8A2F-AE46-96F7-25F76B02B1FA}" type="presOf" srcId="{29414D98-D1BF-4345-B049-91D443D56890}" destId="{371C43B5-6D86-2842-8AFC-2BE8DEBC56AF}" srcOrd="0" destOrd="0" presId="urn:microsoft.com/office/officeart/2005/8/layout/list1"/>
    <dgm:cxn modelId="{BF3413E4-5DFB-1146-97B2-AC727CFC2FE0}" type="presOf" srcId="{0DEF3CF9-9A64-48C4-8B26-2517AC27376D}" destId="{A07346B6-ED9E-4440-AEA6-A757A9A90338}" srcOrd="0" destOrd="0" presId="urn:microsoft.com/office/officeart/2005/8/layout/list1"/>
    <dgm:cxn modelId="{1996B8E5-C15B-4880-8B5E-5B92207328C2}" srcId="{CB9C4727-C54F-484F-9A39-DC5BF40FF6B9}" destId="{0D1287A3-7A4E-49FE-A708-81FE4FAB4455}" srcOrd="0" destOrd="0" parTransId="{FF1DA3C3-232B-4022-8D29-261955904BBA}" sibTransId="{0F84B9F1-BC83-4F72-9487-702BC1BF6AE3}"/>
    <dgm:cxn modelId="{3E5531E6-93C8-4C48-B13C-DC26CA17F552}" type="presOf" srcId="{CB9C4727-C54F-484F-9A39-DC5BF40FF6B9}" destId="{1C99FD70-C3CC-EE41-B66F-066C7B4DB770}" srcOrd="0" destOrd="0" presId="urn:microsoft.com/office/officeart/2005/8/layout/list1"/>
    <dgm:cxn modelId="{5CF3BF4E-0FE9-7E42-A20E-BCB3D7696167}" type="presParOf" srcId="{371C43B5-6D86-2842-8AFC-2BE8DEBC56AF}" destId="{EB2854D2-8890-D541-8224-2575E1477251}" srcOrd="0" destOrd="0" presId="urn:microsoft.com/office/officeart/2005/8/layout/list1"/>
    <dgm:cxn modelId="{35EE2859-FB37-C642-9AF2-82A78E2A5A7C}" type="presParOf" srcId="{EB2854D2-8890-D541-8224-2575E1477251}" destId="{26D90355-8E57-A144-A685-6903C0F55334}" srcOrd="0" destOrd="0" presId="urn:microsoft.com/office/officeart/2005/8/layout/list1"/>
    <dgm:cxn modelId="{A602C471-B865-4F45-865F-71D852D5D560}" type="presParOf" srcId="{EB2854D2-8890-D541-8224-2575E1477251}" destId="{6DC9AFDB-FD88-B447-8648-C8F83FBF4E6E}" srcOrd="1" destOrd="0" presId="urn:microsoft.com/office/officeart/2005/8/layout/list1"/>
    <dgm:cxn modelId="{965DFEF3-AB06-4544-BF31-0F7FC961C34E}" type="presParOf" srcId="{371C43B5-6D86-2842-8AFC-2BE8DEBC56AF}" destId="{14A8E6DD-911E-A849-A97C-CAFF738CBB65}" srcOrd="1" destOrd="0" presId="urn:microsoft.com/office/officeart/2005/8/layout/list1"/>
    <dgm:cxn modelId="{71AA88D7-E0DA-5D46-84F9-C1ED2BA5C2E8}" type="presParOf" srcId="{371C43B5-6D86-2842-8AFC-2BE8DEBC56AF}" destId="{A07346B6-ED9E-4440-AEA6-A757A9A90338}" srcOrd="2" destOrd="0" presId="urn:microsoft.com/office/officeart/2005/8/layout/list1"/>
    <dgm:cxn modelId="{FACCBE06-707F-264C-AF07-0F5102ED34BD}" type="presParOf" srcId="{371C43B5-6D86-2842-8AFC-2BE8DEBC56AF}" destId="{FF33B630-DCA7-D149-976A-05F99021C4FF}" srcOrd="3" destOrd="0" presId="urn:microsoft.com/office/officeart/2005/8/layout/list1"/>
    <dgm:cxn modelId="{9505600C-7B17-174B-86E1-5D4F08E09555}" type="presParOf" srcId="{371C43B5-6D86-2842-8AFC-2BE8DEBC56AF}" destId="{3CFC65EB-BFEA-5E4C-9BB9-420617B84564}" srcOrd="4" destOrd="0" presId="urn:microsoft.com/office/officeart/2005/8/layout/list1"/>
    <dgm:cxn modelId="{8CA6DED8-5A4A-894D-9F6A-D1895BA845DB}" type="presParOf" srcId="{3CFC65EB-BFEA-5E4C-9BB9-420617B84564}" destId="{1C99FD70-C3CC-EE41-B66F-066C7B4DB770}" srcOrd="0" destOrd="0" presId="urn:microsoft.com/office/officeart/2005/8/layout/list1"/>
    <dgm:cxn modelId="{4874A43F-C5F6-F745-B6DA-F33124919AE0}" type="presParOf" srcId="{3CFC65EB-BFEA-5E4C-9BB9-420617B84564}" destId="{75A1CAD6-E3E5-9B4C-A85A-E6EE66B9465E}" srcOrd="1" destOrd="0" presId="urn:microsoft.com/office/officeart/2005/8/layout/list1"/>
    <dgm:cxn modelId="{B8643F5D-3B69-C848-85EF-6375D22F99C7}" type="presParOf" srcId="{371C43B5-6D86-2842-8AFC-2BE8DEBC56AF}" destId="{B2FA807D-FC00-C344-93F5-0D9FA0A92CA5}" srcOrd="5" destOrd="0" presId="urn:microsoft.com/office/officeart/2005/8/layout/list1"/>
    <dgm:cxn modelId="{6F28A999-EDEC-7447-971C-729E5C8225E4}" type="presParOf" srcId="{371C43B5-6D86-2842-8AFC-2BE8DEBC56AF}" destId="{96EC4E47-B4FA-4D4D-A30F-5F9FBC8D9A20}"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A687DC-F83C-4472-BE0E-6586FDDC2C63}" type="doc">
      <dgm:prSet loTypeId="urn:microsoft.com/office/officeart/2016/7/layout/LinearArrowProcessNumbered" loCatId="process" qsTypeId="urn:microsoft.com/office/officeart/2005/8/quickstyle/simple5" qsCatId="simple" csTypeId="urn:microsoft.com/office/officeart/2005/8/colors/accent0_3" csCatId="mainScheme" phldr="1"/>
      <dgm:spPr/>
      <dgm:t>
        <a:bodyPr/>
        <a:lstStyle/>
        <a:p>
          <a:endParaRPr lang="en-US"/>
        </a:p>
      </dgm:t>
    </dgm:pt>
    <dgm:pt modelId="{5F037339-AD75-4C8C-B038-F65662AE714D}">
      <dgm:prSet/>
      <dgm:spPr/>
      <dgm:t>
        <a:bodyPr/>
        <a:lstStyle/>
        <a:p>
          <a:r>
            <a:rPr lang="en-GB" b="0" i="0" dirty="0"/>
            <a:t>Children will develop </a:t>
          </a:r>
          <a:r>
            <a:rPr lang="en-GB" b="1" i="0" dirty="0"/>
            <a:t>scientific knowledge and conceptual understanding</a:t>
          </a:r>
          <a:r>
            <a:rPr lang="en-GB" b="0" i="0" dirty="0"/>
            <a:t> through the specific disciplines of biology, chemistry and physics.</a:t>
          </a:r>
          <a:endParaRPr lang="en-US" dirty="0"/>
        </a:p>
      </dgm:t>
    </dgm:pt>
    <dgm:pt modelId="{B642E734-98B4-4387-B83A-F9D446DF86D9}" type="parTrans" cxnId="{4B76063C-7902-44BA-9138-B66F7791DE90}">
      <dgm:prSet/>
      <dgm:spPr/>
      <dgm:t>
        <a:bodyPr/>
        <a:lstStyle/>
        <a:p>
          <a:endParaRPr lang="en-US"/>
        </a:p>
      </dgm:t>
    </dgm:pt>
    <dgm:pt modelId="{1A7F3B30-3FF8-47EE-99A2-413E60C960BF}" type="sibTrans" cxnId="{4B76063C-7902-44BA-9138-B66F7791DE90}">
      <dgm:prSet phldrT="1" phldr="0"/>
      <dgm:spPr/>
      <dgm:t>
        <a:bodyPr/>
        <a:lstStyle/>
        <a:p>
          <a:r>
            <a:rPr lang="en-US"/>
            <a:t>1</a:t>
          </a:r>
        </a:p>
      </dgm:t>
    </dgm:pt>
    <dgm:pt modelId="{B676F6E0-2BB0-47B2-9365-98505A907DA6}">
      <dgm:prSet/>
      <dgm:spPr/>
      <dgm:t>
        <a:bodyPr/>
        <a:lstStyle/>
        <a:p>
          <a:r>
            <a:rPr lang="en-GB" b="0" i="0" dirty="0"/>
            <a:t>Children acquire the necessary skills to and </a:t>
          </a:r>
          <a:r>
            <a:rPr lang="en-GB" b="1" i="0" dirty="0"/>
            <a:t>ask questions</a:t>
          </a:r>
          <a:r>
            <a:rPr lang="en-GB" b="0" i="0" dirty="0"/>
            <a:t>, some of which children devise themselves, about change, cause, similarity, difference and significance </a:t>
          </a:r>
          <a:r>
            <a:rPr lang="en-GB" b="1" i="0" dirty="0"/>
            <a:t>and investigate by carrying out fair and comparative tests</a:t>
          </a:r>
          <a:r>
            <a:rPr lang="en-GB" b="0" i="0" dirty="0"/>
            <a:t>.</a:t>
          </a:r>
          <a:endParaRPr lang="en-US" dirty="0"/>
        </a:p>
      </dgm:t>
    </dgm:pt>
    <dgm:pt modelId="{2C9FCD21-E361-428F-BAB7-CA5FE0A97DBA}" type="parTrans" cxnId="{F51A5612-02B3-453F-AF00-289AB68976AC}">
      <dgm:prSet/>
      <dgm:spPr/>
      <dgm:t>
        <a:bodyPr/>
        <a:lstStyle/>
        <a:p>
          <a:endParaRPr lang="en-US"/>
        </a:p>
      </dgm:t>
    </dgm:pt>
    <dgm:pt modelId="{4806D354-8AA7-44BE-93AD-D4456FAB44F2}" type="sibTrans" cxnId="{F51A5612-02B3-453F-AF00-289AB68976AC}">
      <dgm:prSet phldrT="2" phldr="0"/>
      <dgm:spPr/>
      <dgm:t>
        <a:bodyPr/>
        <a:lstStyle/>
        <a:p>
          <a:r>
            <a:rPr lang="en-US"/>
            <a:t>2</a:t>
          </a:r>
        </a:p>
      </dgm:t>
    </dgm:pt>
    <dgm:pt modelId="{24F47D38-5BBB-4820-888E-00C13C81BC3A}">
      <dgm:prSet/>
      <dgm:spPr/>
      <dgm:t>
        <a:bodyPr/>
        <a:lstStyle/>
        <a:p>
          <a:r>
            <a:rPr lang="en-GB" b="0" i="0" dirty="0"/>
            <a:t>Children can observe and measure changes and reflect upon these.</a:t>
          </a:r>
          <a:endParaRPr lang="en-US" dirty="0"/>
        </a:p>
      </dgm:t>
    </dgm:pt>
    <dgm:pt modelId="{4F76A2DB-615E-4CB8-B044-42829B4B7A8C}" type="parTrans" cxnId="{02163752-643C-48B6-B0C8-4EB7AAF28152}">
      <dgm:prSet/>
      <dgm:spPr/>
      <dgm:t>
        <a:bodyPr/>
        <a:lstStyle/>
        <a:p>
          <a:endParaRPr lang="en-US"/>
        </a:p>
      </dgm:t>
    </dgm:pt>
    <dgm:pt modelId="{2A1E77D7-40BC-4A8A-8469-32EF87A9139A}" type="sibTrans" cxnId="{02163752-643C-48B6-B0C8-4EB7AAF28152}">
      <dgm:prSet phldrT="3" phldr="0"/>
      <dgm:spPr/>
      <dgm:t>
        <a:bodyPr/>
        <a:lstStyle/>
        <a:p>
          <a:r>
            <a:rPr lang="en-US"/>
            <a:t>3</a:t>
          </a:r>
        </a:p>
      </dgm:t>
    </dgm:pt>
    <dgm:pt modelId="{CF6CAE79-BD1F-4750-AD38-E191604F50E5}">
      <dgm:prSet/>
      <dgm:spPr/>
      <dgm:t>
        <a:bodyPr/>
        <a:lstStyle/>
        <a:p>
          <a:r>
            <a:rPr lang="en-GB" dirty="0"/>
            <a:t>Children can </a:t>
          </a:r>
          <a:r>
            <a:rPr lang="en-GB" b="1" dirty="0"/>
            <a:t>identify, classify, record and present data and results</a:t>
          </a:r>
          <a:r>
            <a:rPr lang="en-GB" dirty="0"/>
            <a:t> of increasing complexity</a:t>
          </a:r>
          <a:endParaRPr lang="en-US" dirty="0"/>
        </a:p>
      </dgm:t>
    </dgm:pt>
    <dgm:pt modelId="{3052B24A-0505-44FF-A829-EE6B19268515}" type="parTrans" cxnId="{6B5AF7C0-235D-40B1-AA6B-672C30D0BF63}">
      <dgm:prSet/>
      <dgm:spPr/>
      <dgm:t>
        <a:bodyPr/>
        <a:lstStyle/>
        <a:p>
          <a:endParaRPr lang="en-US"/>
        </a:p>
      </dgm:t>
    </dgm:pt>
    <dgm:pt modelId="{C4F52F58-A17C-4AC6-BDBE-75CA87E34973}" type="sibTrans" cxnId="{6B5AF7C0-235D-40B1-AA6B-672C30D0BF63}">
      <dgm:prSet phldrT="4" phldr="0"/>
      <dgm:spPr/>
      <dgm:t>
        <a:bodyPr/>
        <a:lstStyle/>
        <a:p>
          <a:r>
            <a:rPr lang="en-US"/>
            <a:t>4</a:t>
          </a:r>
        </a:p>
      </dgm:t>
    </dgm:pt>
    <dgm:pt modelId="{A96EDAE2-EE4C-4E0B-90A4-2D7FABBBCFD5}">
      <dgm:prSet/>
      <dgm:spPr/>
      <dgm:t>
        <a:bodyPr/>
        <a:lstStyle/>
        <a:p>
          <a:r>
            <a:rPr lang="en-GB" b="0" i="0" dirty="0"/>
            <a:t>Children acquire the skills to use knowledge and scientific evidence to draw conclusions, notice patterns and present findings.</a:t>
          </a:r>
          <a:endParaRPr lang="en-US" dirty="0"/>
        </a:p>
      </dgm:t>
    </dgm:pt>
    <dgm:pt modelId="{219FE126-F612-45D6-89EE-749BC09C7399}" type="parTrans" cxnId="{1FECF4E5-9F33-41CA-B3A7-A4F1A4D8ED59}">
      <dgm:prSet/>
      <dgm:spPr/>
      <dgm:t>
        <a:bodyPr/>
        <a:lstStyle/>
        <a:p>
          <a:endParaRPr lang="en-US"/>
        </a:p>
      </dgm:t>
    </dgm:pt>
    <dgm:pt modelId="{D9BDA678-F340-411D-BF4F-08E92C44C882}" type="sibTrans" cxnId="{1FECF4E5-9F33-41CA-B3A7-A4F1A4D8ED59}">
      <dgm:prSet phldrT="5" phldr="0"/>
      <dgm:spPr/>
      <dgm:t>
        <a:bodyPr/>
        <a:lstStyle/>
        <a:p>
          <a:r>
            <a:rPr lang="en-US"/>
            <a:t>5</a:t>
          </a:r>
        </a:p>
      </dgm:t>
    </dgm:pt>
    <dgm:pt modelId="{F33ED4F8-FFD5-4B8F-AD97-F67819C7F9F8}">
      <dgm:prSet/>
      <dgm:spPr/>
      <dgm:t>
        <a:bodyPr/>
        <a:lstStyle/>
        <a:p>
          <a:r>
            <a:rPr lang="en-GB" b="0" i="0" dirty="0"/>
            <a:t>Children develop the necessary skills to use </a:t>
          </a:r>
          <a:r>
            <a:rPr lang="en-GB" b="1" i="0" dirty="0"/>
            <a:t>scientific evidence and secondary sources of information</a:t>
          </a:r>
          <a:r>
            <a:rPr lang="en-GB" b="0" i="0" dirty="0"/>
            <a:t> to support and refute scientific ideas.</a:t>
          </a:r>
          <a:endParaRPr lang="en-US" dirty="0"/>
        </a:p>
      </dgm:t>
    </dgm:pt>
    <dgm:pt modelId="{9121F28F-D90A-4719-BD05-DE56CBEFEC58}" type="parTrans" cxnId="{9484AA3B-1490-4FEF-B695-84CE51A7164E}">
      <dgm:prSet/>
      <dgm:spPr/>
      <dgm:t>
        <a:bodyPr/>
        <a:lstStyle/>
        <a:p>
          <a:endParaRPr lang="en-US"/>
        </a:p>
      </dgm:t>
    </dgm:pt>
    <dgm:pt modelId="{428433EB-955F-4D39-9382-7A8A8E4CB5B0}" type="sibTrans" cxnId="{9484AA3B-1490-4FEF-B695-84CE51A7164E}">
      <dgm:prSet phldrT="6" phldr="0"/>
      <dgm:spPr/>
      <dgm:t>
        <a:bodyPr/>
        <a:lstStyle/>
        <a:p>
          <a:r>
            <a:rPr lang="en-US"/>
            <a:t>6</a:t>
          </a:r>
        </a:p>
      </dgm:t>
    </dgm:pt>
    <dgm:pt modelId="{651C480F-8EE0-524F-B7BF-7F1E249DF9FB}" type="pres">
      <dgm:prSet presAssocID="{1CA687DC-F83C-4472-BE0E-6586FDDC2C63}" presName="linearFlow" presStyleCnt="0">
        <dgm:presLayoutVars>
          <dgm:dir/>
          <dgm:animLvl val="lvl"/>
          <dgm:resizeHandles val="exact"/>
        </dgm:presLayoutVars>
      </dgm:prSet>
      <dgm:spPr/>
    </dgm:pt>
    <dgm:pt modelId="{47E4C264-D78D-EE4C-98C4-9032287C866E}" type="pres">
      <dgm:prSet presAssocID="{5F037339-AD75-4C8C-B038-F65662AE714D}" presName="compositeNode" presStyleCnt="0"/>
      <dgm:spPr/>
    </dgm:pt>
    <dgm:pt modelId="{61753FCC-5A69-B34B-AC36-A2F22306C03D}" type="pres">
      <dgm:prSet presAssocID="{5F037339-AD75-4C8C-B038-F65662AE714D}" presName="parTx" presStyleLbl="node1" presStyleIdx="0" presStyleCnt="0">
        <dgm:presLayoutVars>
          <dgm:chMax val="0"/>
          <dgm:chPref val="0"/>
          <dgm:bulletEnabled val="1"/>
        </dgm:presLayoutVars>
      </dgm:prSet>
      <dgm:spPr/>
    </dgm:pt>
    <dgm:pt modelId="{68A044AD-2DB9-0545-9C4E-C31D6A3EE93E}" type="pres">
      <dgm:prSet presAssocID="{5F037339-AD75-4C8C-B038-F65662AE714D}" presName="parSh" presStyleCnt="0"/>
      <dgm:spPr/>
    </dgm:pt>
    <dgm:pt modelId="{D4A45335-C6DE-F043-8EA3-F4EBF054C174}" type="pres">
      <dgm:prSet presAssocID="{5F037339-AD75-4C8C-B038-F65662AE714D}" presName="lineNode" presStyleLbl="alignAccFollowNode1" presStyleIdx="0" presStyleCnt="18"/>
      <dgm:spPr/>
    </dgm:pt>
    <dgm:pt modelId="{39610FF1-1662-B54A-9A59-44BBE4126E05}" type="pres">
      <dgm:prSet presAssocID="{5F037339-AD75-4C8C-B038-F65662AE714D}" presName="lineArrowNode" presStyleLbl="alignAccFollowNode1" presStyleIdx="1" presStyleCnt="18"/>
      <dgm:spPr/>
    </dgm:pt>
    <dgm:pt modelId="{66EF5AF7-550E-7648-8598-7206E892EC7A}" type="pres">
      <dgm:prSet presAssocID="{1A7F3B30-3FF8-47EE-99A2-413E60C960BF}" presName="sibTransNodeCircle" presStyleLbl="alignNode1" presStyleIdx="0" presStyleCnt="6">
        <dgm:presLayoutVars>
          <dgm:chMax val="0"/>
          <dgm:bulletEnabled/>
        </dgm:presLayoutVars>
      </dgm:prSet>
      <dgm:spPr/>
    </dgm:pt>
    <dgm:pt modelId="{28BDB668-FAD8-5945-8211-096B4584A526}" type="pres">
      <dgm:prSet presAssocID="{1A7F3B30-3FF8-47EE-99A2-413E60C960BF}" presName="spacerBetweenCircleAndCallout" presStyleCnt="0">
        <dgm:presLayoutVars/>
      </dgm:prSet>
      <dgm:spPr/>
    </dgm:pt>
    <dgm:pt modelId="{28448FA7-D0ED-EA49-9640-BD37ACACF107}" type="pres">
      <dgm:prSet presAssocID="{5F037339-AD75-4C8C-B038-F65662AE714D}" presName="nodeText" presStyleLbl="alignAccFollowNode1" presStyleIdx="2" presStyleCnt="18">
        <dgm:presLayoutVars>
          <dgm:bulletEnabled val="1"/>
        </dgm:presLayoutVars>
      </dgm:prSet>
      <dgm:spPr/>
    </dgm:pt>
    <dgm:pt modelId="{8EABD724-285F-3548-B444-CBF7FFB08660}" type="pres">
      <dgm:prSet presAssocID="{1A7F3B30-3FF8-47EE-99A2-413E60C960BF}" presName="sibTransComposite" presStyleCnt="0"/>
      <dgm:spPr/>
    </dgm:pt>
    <dgm:pt modelId="{7114E70A-7877-0E4F-8DD9-DEF2434B5867}" type="pres">
      <dgm:prSet presAssocID="{B676F6E0-2BB0-47B2-9365-98505A907DA6}" presName="compositeNode" presStyleCnt="0"/>
      <dgm:spPr/>
    </dgm:pt>
    <dgm:pt modelId="{B1A79E7A-6BBD-8248-92D1-F3E197FDB969}" type="pres">
      <dgm:prSet presAssocID="{B676F6E0-2BB0-47B2-9365-98505A907DA6}" presName="parTx" presStyleLbl="node1" presStyleIdx="0" presStyleCnt="0">
        <dgm:presLayoutVars>
          <dgm:chMax val="0"/>
          <dgm:chPref val="0"/>
          <dgm:bulletEnabled val="1"/>
        </dgm:presLayoutVars>
      </dgm:prSet>
      <dgm:spPr/>
    </dgm:pt>
    <dgm:pt modelId="{A1A0F003-75E2-824C-9D3E-52689724DB17}" type="pres">
      <dgm:prSet presAssocID="{B676F6E0-2BB0-47B2-9365-98505A907DA6}" presName="parSh" presStyleCnt="0"/>
      <dgm:spPr/>
    </dgm:pt>
    <dgm:pt modelId="{7A0CA59A-85E3-9E45-B6D6-7577455FE7CA}" type="pres">
      <dgm:prSet presAssocID="{B676F6E0-2BB0-47B2-9365-98505A907DA6}" presName="lineNode" presStyleLbl="alignAccFollowNode1" presStyleIdx="3" presStyleCnt="18"/>
      <dgm:spPr/>
    </dgm:pt>
    <dgm:pt modelId="{6E1BA185-A42C-0E40-B958-2DED9F56A82D}" type="pres">
      <dgm:prSet presAssocID="{B676F6E0-2BB0-47B2-9365-98505A907DA6}" presName="lineArrowNode" presStyleLbl="alignAccFollowNode1" presStyleIdx="4" presStyleCnt="18"/>
      <dgm:spPr/>
    </dgm:pt>
    <dgm:pt modelId="{C0B3B2DA-9EEC-C04F-A9A3-AB28EEFF62FA}" type="pres">
      <dgm:prSet presAssocID="{4806D354-8AA7-44BE-93AD-D4456FAB44F2}" presName="sibTransNodeCircle" presStyleLbl="alignNode1" presStyleIdx="1" presStyleCnt="6">
        <dgm:presLayoutVars>
          <dgm:chMax val="0"/>
          <dgm:bulletEnabled/>
        </dgm:presLayoutVars>
      </dgm:prSet>
      <dgm:spPr/>
    </dgm:pt>
    <dgm:pt modelId="{E3390866-A697-6D40-8E39-030CC4FFE833}" type="pres">
      <dgm:prSet presAssocID="{4806D354-8AA7-44BE-93AD-D4456FAB44F2}" presName="spacerBetweenCircleAndCallout" presStyleCnt="0">
        <dgm:presLayoutVars/>
      </dgm:prSet>
      <dgm:spPr/>
    </dgm:pt>
    <dgm:pt modelId="{4BED323A-F5D9-4743-8A83-BFE3726CE6A7}" type="pres">
      <dgm:prSet presAssocID="{B676F6E0-2BB0-47B2-9365-98505A907DA6}" presName="nodeText" presStyleLbl="alignAccFollowNode1" presStyleIdx="5" presStyleCnt="18">
        <dgm:presLayoutVars>
          <dgm:bulletEnabled val="1"/>
        </dgm:presLayoutVars>
      </dgm:prSet>
      <dgm:spPr/>
    </dgm:pt>
    <dgm:pt modelId="{82F37744-76CD-1945-86F9-60859A186081}" type="pres">
      <dgm:prSet presAssocID="{4806D354-8AA7-44BE-93AD-D4456FAB44F2}" presName="sibTransComposite" presStyleCnt="0"/>
      <dgm:spPr/>
    </dgm:pt>
    <dgm:pt modelId="{F32462A7-10D0-0742-BBA3-E6D331DF0A29}" type="pres">
      <dgm:prSet presAssocID="{24F47D38-5BBB-4820-888E-00C13C81BC3A}" presName="compositeNode" presStyleCnt="0"/>
      <dgm:spPr/>
    </dgm:pt>
    <dgm:pt modelId="{42D0C642-EF71-954D-B911-3699902702C9}" type="pres">
      <dgm:prSet presAssocID="{24F47D38-5BBB-4820-888E-00C13C81BC3A}" presName="parTx" presStyleLbl="node1" presStyleIdx="0" presStyleCnt="0">
        <dgm:presLayoutVars>
          <dgm:chMax val="0"/>
          <dgm:chPref val="0"/>
          <dgm:bulletEnabled val="1"/>
        </dgm:presLayoutVars>
      </dgm:prSet>
      <dgm:spPr/>
    </dgm:pt>
    <dgm:pt modelId="{2F946AC1-CF74-7F46-B428-1DFA833CF30D}" type="pres">
      <dgm:prSet presAssocID="{24F47D38-5BBB-4820-888E-00C13C81BC3A}" presName="parSh" presStyleCnt="0"/>
      <dgm:spPr/>
    </dgm:pt>
    <dgm:pt modelId="{E6E68634-B131-7248-8835-A4D8F7E5D1D5}" type="pres">
      <dgm:prSet presAssocID="{24F47D38-5BBB-4820-888E-00C13C81BC3A}" presName="lineNode" presStyleLbl="alignAccFollowNode1" presStyleIdx="6" presStyleCnt="18"/>
      <dgm:spPr/>
    </dgm:pt>
    <dgm:pt modelId="{8A5D0AC3-6456-F040-B877-21F44CE8D9E4}" type="pres">
      <dgm:prSet presAssocID="{24F47D38-5BBB-4820-888E-00C13C81BC3A}" presName="lineArrowNode" presStyleLbl="alignAccFollowNode1" presStyleIdx="7" presStyleCnt="18"/>
      <dgm:spPr/>
    </dgm:pt>
    <dgm:pt modelId="{727E72AF-623D-F247-B9D2-139A714AC3A4}" type="pres">
      <dgm:prSet presAssocID="{2A1E77D7-40BC-4A8A-8469-32EF87A9139A}" presName="sibTransNodeCircle" presStyleLbl="alignNode1" presStyleIdx="2" presStyleCnt="6">
        <dgm:presLayoutVars>
          <dgm:chMax val="0"/>
          <dgm:bulletEnabled/>
        </dgm:presLayoutVars>
      </dgm:prSet>
      <dgm:spPr/>
    </dgm:pt>
    <dgm:pt modelId="{D7CC987A-CCD1-B947-88C4-3CF4C815971A}" type="pres">
      <dgm:prSet presAssocID="{2A1E77D7-40BC-4A8A-8469-32EF87A9139A}" presName="spacerBetweenCircleAndCallout" presStyleCnt="0">
        <dgm:presLayoutVars/>
      </dgm:prSet>
      <dgm:spPr/>
    </dgm:pt>
    <dgm:pt modelId="{5243143D-E528-7748-AC01-EF0CB971B76B}" type="pres">
      <dgm:prSet presAssocID="{24F47D38-5BBB-4820-888E-00C13C81BC3A}" presName="nodeText" presStyleLbl="alignAccFollowNode1" presStyleIdx="8" presStyleCnt="18">
        <dgm:presLayoutVars>
          <dgm:bulletEnabled val="1"/>
        </dgm:presLayoutVars>
      </dgm:prSet>
      <dgm:spPr/>
    </dgm:pt>
    <dgm:pt modelId="{8711BC55-9D05-9840-B3E7-46342AC875CF}" type="pres">
      <dgm:prSet presAssocID="{2A1E77D7-40BC-4A8A-8469-32EF87A9139A}" presName="sibTransComposite" presStyleCnt="0"/>
      <dgm:spPr/>
    </dgm:pt>
    <dgm:pt modelId="{862A2774-F54C-ED41-9067-5D657C29BC0C}" type="pres">
      <dgm:prSet presAssocID="{CF6CAE79-BD1F-4750-AD38-E191604F50E5}" presName="compositeNode" presStyleCnt="0"/>
      <dgm:spPr/>
    </dgm:pt>
    <dgm:pt modelId="{76145AA7-D76F-724E-ABEE-1AACFE326B36}" type="pres">
      <dgm:prSet presAssocID="{CF6CAE79-BD1F-4750-AD38-E191604F50E5}" presName="parTx" presStyleLbl="node1" presStyleIdx="0" presStyleCnt="0">
        <dgm:presLayoutVars>
          <dgm:chMax val="0"/>
          <dgm:chPref val="0"/>
          <dgm:bulletEnabled val="1"/>
        </dgm:presLayoutVars>
      </dgm:prSet>
      <dgm:spPr/>
    </dgm:pt>
    <dgm:pt modelId="{F463CC01-A634-CB4F-922A-9D0E323A519E}" type="pres">
      <dgm:prSet presAssocID="{CF6CAE79-BD1F-4750-AD38-E191604F50E5}" presName="parSh" presStyleCnt="0"/>
      <dgm:spPr/>
    </dgm:pt>
    <dgm:pt modelId="{CA226175-662A-774B-B024-B3CAA65D89D5}" type="pres">
      <dgm:prSet presAssocID="{CF6CAE79-BD1F-4750-AD38-E191604F50E5}" presName="lineNode" presStyleLbl="alignAccFollowNode1" presStyleIdx="9" presStyleCnt="18"/>
      <dgm:spPr/>
    </dgm:pt>
    <dgm:pt modelId="{FA36DBEE-D373-7E47-8E39-BE767137B70F}" type="pres">
      <dgm:prSet presAssocID="{CF6CAE79-BD1F-4750-AD38-E191604F50E5}" presName="lineArrowNode" presStyleLbl="alignAccFollowNode1" presStyleIdx="10" presStyleCnt="18"/>
      <dgm:spPr/>
    </dgm:pt>
    <dgm:pt modelId="{D233E2F7-3AA2-7147-92AB-F8A53CEF0F52}" type="pres">
      <dgm:prSet presAssocID="{C4F52F58-A17C-4AC6-BDBE-75CA87E34973}" presName="sibTransNodeCircle" presStyleLbl="alignNode1" presStyleIdx="3" presStyleCnt="6">
        <dgm:presLayoutVars>
          <dgm:chMax val="0"/>
          <dgm:bulletEnabled/>
        </dgm:presLayoutVars>
      </dgm:prSet>
      <dgm:spPr/>
    </dgm:pt>
    <dgm:pt modelId="{9734DF6B-A7F1-E047-9A85-CA6A06400E15}" type="pres">
      <dgm:prSet presAssocID="{C4F52F58-A17C-4AC6-BDBE-75CA87E34973}" presName="spacerBetweenCircleAndCallout" presStyleCnt="0">
        <dgm:presLayoutVars/>
      </dgm:prSet>
      <dgm:spPr/>
    </dgm:pt>
    <dgm:pt modelId="{292E1A8B-A223-3A4B-B427-45E42E463E00}" type="pres">
      <dgm:prSet presAssocID="{CF6CAE79-BD1F-4750-AD38-E191604F50E5}" presName="nodeText" presStyleLbl="alignAccFollowNode1" presStyleIdx="11" presStyleCnt="18">
        <dgm:presLayoutVars>
          <dgm:bulletEnabled val="1"/>
        </dgm:presLayoutVars>
      </dgm:prSet>
      <dgm:spPr/>
    </dgm:pt>
    <dgm:pt modelId="{D0385155-37DB-4D4F-AB39-BFCA023C6518}" type="pres">
      <dgm:prSet presAssocID="{C4F52F58-A17C-4AC6-BDBE-75CA87E34973}" presName="sibTransComposite" presStyleCnt="0"/>
      <dgm:spPr/>
    </dgm:pt>
    <dgm:pt modelId="{4516B045-2F1D-B847-91B0-0B1E3E8471E2}" type="pres">
      <dgm:prSet presAssocID="{A96EDAE2-EE4C-4E0B-90A4-2D7FABBBCFD5}" presName="compositeNode" presStyleCnt="0"/>
      <dgm:spPr/>
    </dgm:pt>
    <dgm:pt modelId="{4F5EFDBA-F2A8-4D4F-A80E-425195783A14}" type="pres">
      <dgm:prSet presAssocID="{A96EDAE2-EE4C-4E0B-90A4-2D7FABBBCFD5}" presName="parTx" presStyleLbl="node1" presStyleIdx="0" presStyleCnt="0">
        <dgm:presLayoutVars>
          <dgm:chMax val="0"/>
          <dgm:chPref val="0"/>
          <dgm:bulletEnabled val="1"/>
        </dgm:presLayoutVars>
      </dgm:prSet>
      <dgm:spPr/>
    </dgm:pt>
    <dgm:pt modelId="{99F0313B-FEC6-D642-81DE-429FFD4445EA}" type="pres">
      <dgm:prSet presAssocID="{A96EDAE2-EE4C-4E0B-90A4-2D7FABBBCFD5}" presName="parSh" presStyleCnt="0"/>
      <dgm:spPr/>
    </dgm:pt>
    <dgm:pt modelId="{54EA2A7E-0E23-7C40-A79D-06909A9CC38F}" type="pres">
      <dgm:prSet presAssocID="{A96EDAE2-EE4C-4E0B-90A4-2D7FABBBCFD5}" presName="lineNode" presStyleLbl="alignAccFollowNode1" presStyleIdx="12" presStyleCnt="18"/>
      <dgm:spPr/>
    </dgm:pt>
    <dgm:pt modelId="{F0357036-7FDA-674D-89A1-39A791F6E3A0}" type="pres">
      <dgm:prSet presAssocID="{A96EDAE2-EE4C-4E0B-90A4-2D7FABBBCFD5}" presName="lineArrowNode" presStyleLbl="alignAccFollowNode1" presStyleIdx="13" presStyleCnt="18"/>
      <dgm:spPr/>
    </dgm:pt>
    <dgm:pt modelId="{CCFBF2A1-B1AE-554D-B914-E90BEFF4A8AD}" type="pres">
      <dgm:prSet presAssocID="{D9BDA678-F340-411D-BF4F-08E92C44C882}" presName="sibTransNodeCircle" presStyleLbl="alignNode1" presStyleIdx="4" presStyleCnt="6">
        <dgm:presLayoutVars>
          <dgm:chMax val="0"/>
          <dgm:bulletEnabled/>
        </dgm:presLayoutVars>
      </dgm:prSet>
      <dgm:spPr/>
    </dgm:pt>
    <dgm:pt modelId="{CDFA7154-EAEB-1247-AA69-176BC806E48D}" type="pres">
      <dgm:prSet presAssocID="{D9BDA678-F340-411D-BF4F-08E92C44C882}" presName="spacerBetweenCircleAndCallout" presStyleCnt="0">
        <dgm:presLayoutVars/>
      </dgm:prSet>
      <dgm:spPr/>
    </dgm:pt>
    <dgm:pt modelId="{18F781ED-A56E-434C-A5F6-BBC94B395067}" type="pres">
      <dgm:prSet presAssocID="{A96EDAE2-EE4C-4E0B-90A4-2D7FABBBCFD5}" presName="nodeText" presStyleLbl="alignAccFollowNode1" presStyleIdx="14" presStyleCnt="18">
        <dgm:presLayoutVars>
          <dgm:bulletEnabled val="1"/>
        </dgm:presLayoutVars>
      </dgm:prSet>
      <dgm:spPr/>
    </dgm:pt>
    <dgm:pt modelId="{D384D037-0139-3547-845A-037E8B14153A}" type="pres">
      <dgm:prSet presAssocID="{D9BDA678-F340-411D-BF4F-08E92C44C882}" presName="sibTransComposite" presStyleCnt="0"/>
      <dgm:spPr/>
    </dgm:pt>
    <dgm:pt modelId="{407777D7-4DDB-2F4D-8FB3-DA1C998F23A8}" type="pres">
      <dgm:prSet presAssocID="{F33ED4F8-FFD5-4B8F-AD97-F67819C7F9F8}" presName="compositeNode" presStyleCnt="0"/>
      <dgm:spPr/>
    </dgm:pt>
    <dgm:pt modelId="{1947ED70-6328-EB49-98A8-D0EB87D5E5F3}" type="pres">
      <dgm:prSet presAssocID="{F33ED4F8-FFD5-4B8F-AD97-F67819C7F9F8}" presName="parTx" presStyleLbl="node1" presStyleIdx="0" presStyleCnt="0">
        <dgm:presLayoutVars>
          <dgm:chMax val="0"/>
          <dgm:chPref val="0"/>
          <dgm:bulletEnabled val="1"/>
        </dgm:presLayoutVars>
      </dgm:prSet>
      <dgm:spPr/>
    </dgm:pt>
    <dgm:pt modelId="{B69B33A4-D53A-6E46-994F-6A57EC008724}" type="pres">
      <dgm:prSet presAssocID="{F33ED4F8-FFD5-4B8F-AD97-F67819C7F9F8}" presName="parSh" presStyleCnt="0"/>
      <dgm:spPr/>
    </dgm:pt>
    <dgm:pt modelId="{89B3C417-9FA2-A046-875F-68184B06B4BC}" type="pres">
      <dgm:prSet presAssocID="{F33ED4F8-FFD5-4B8F-AD97-F67819C7F9F8}" presName="lineNode" presStyleLbl="alignAccFollowNode1" presStyleIdx="15" presStyleCnt="18"/>
      <dgm:spPr/>
    </dgm:pt>
    <dgm:pt modelId="{6657891E-EE28-C946-8E97-82EFA184DF9E}" type="pres">
      <dgm:prSet presAssocID="{F33ED4F8-FFD5-4B8F-AD97-F67819C7F9F8}" presName="lineArrowNode" presStyleLbl="alignAccFollowNode1" presStyleIdx="16" presStyleCnt="18"/>
      <dgm:spPr/>
    </dgm:pt>
    <dgm:pt modelId="{7709EDA9-EDEF-F740-B1FB-1AE88BFE394F}" type="pres">
      <dgm:prSet presAssocID="{428433EB-955F-4D39-9382-7A8A8E4CB5B0}" presName="sibTransNodeCircle" presStyleLbl="alignNode1" presStyleIdx="5" presStyleCnt="6">
        <dgm:presLayoutVars>
          <dgm:chMax val="0"/>
          <dgm:bulletEnabled/>
        </dgm:presLayoutVars>
      </dgm:prSet>
      <dgm:spPr/>
    </dgm:pt>
    <dgm:pt modelId="{0437AD47-6C1F-F94D-ACC5-67284957EBB0}" type="pres">
      <dgm:prSet presAssocID="{428433EB-955F-4D39-9382-7A8A8E4CB5B0}" presName="spacerBetweenCircleAndCallout" presStyleCnt="0">
        <dgm:presLayoutVars/>
      </dgm:prSet>
      <dgm:spPr/>
    </dgm:pt>
    <dgm:pt modelId="{33EE7411-4429-424C-9D80-575E71F66467}" type="pres">
      <dgm:prSet presAssocID="{F33ED4F8-FFD5-4B8F-AD97-F67819C7F9F8}" presName="nodeText" presStyleLbl="alignAccFollowNode1" presStyleIdx="17" presStyleCnt="18">
        <dgm:presLayoutVars>
          <dgm:bulletEnabled val="1"/>
        </dgm:presLayoutVars>
      </dgm:prSet>
      <dgm:spPr/>
    </dgm:pt>
  </dgm:ptLst>
  <dgm:cxnLst>
    <dgm:cxn modelId="{ED613102-5A59-B94E-A9F2-15E7F84BE00B}" type="presOf" srcId="{F33ED4F8-FFD5-4B8F-AD97-F67819C7F9F8}" destId="{33EE7411-4429-424C-9D80-575E71F66467}" srcOrd="0" destOrd="0" presId="urn:microsoft.com/office/officeart/2016/7/layout/LinearArrowProcessNumbered"/>
    <dgm:cxn modelId="{6147B003-C95D-464C-BEB0-2CAC8ABAEAE3}" type="presOf" srcId="{2A1E77D7-40BC-4A8A-8469-32EF87A9139A}" destId="{727E72AF-623D-F247-B9D2-139A714AC3A4}" srcOrd="0" destOrd="0" presId="urn:microsoft.com/office/officeart/2016/7/layout/LinearArrowProcessNumbered"/>
    <dgm:cxn modelId="{F51A5612-02B3-453F-AF00-289AB68976AC}" srcId="{1CA687DC-F83C-4472-BE0E-6586FDDC2C63}" destId="{B676F6E0-2BB0-47B2-9365-98505A907DA6}" srcOrd="1" destOrd="0" parTransId="{2C9FCD21-E361-428F-BAB7-CA5FE0A97DBA}" sibTransId="{4806D354-8AA7-44BE-93AD-D4456FAB44F2}"/>
    <dgm:cxn modelId="{3CB23020-2129-1043-9CF9-EF00ECDD3243}" type="presOf" srcId="{C4F52F58-A17C-4AC6-BDBE-75CA87E34973}" destId="{D233E2F7-3AA2-7147-92AB-F8A53CEF0F52}" srcOrd="0" destOrd="0" presId="urn:microsoft.com/office/officeart/2016/7/layout/LinearArrowProcessNumbered"/>
    <dgm:cxn modelId="{CE9E4924-11B0-434C-86F4-4DAEA80575AE}" type="presOf" srcId="{A96EDAE2-EE4C-4E0B-90A4-2D7FABBBCFD5}" destId="{18F781ED-A56E-434C-A5F6-BBC94B395067}" srcOrd="0" destOrd="0" presId="urn:microsoft.com/office/officeart/2016/7/layout/LinearArrowProcessNumbered"/>
    <dgm:cxn modelId="{198B272A-0B78-474B-9F99-DEFFDD3B3A08}" type="presOf" srcId="{1CA687DC-F83C-4472-BE0E-6586FDDC2C63}" destId="{651C480F-8EE0-524F-B7BF-7F1E249DF9FB}" srcOrd="0" destOrd="0" presId="urn:microsoft.com/office/officeart/2016/7/layout/LinearArrowProcessNumbered"/>
    <dgm:cxn modelId="{9484AA3B-1490-4FEF-B695-84CE51A7164E}" srcId="{1CA687DC-F83C-4472-BE0E-6586FDDC2C63}" destId="{F33ED4F8-FFD5-4B8F-AD97-F67819C7F9F8}" srcOrd="5" destOrd="0" parTransId="{9121F28F-D90A-4719-BD05-DE56CBEFEC58}" sibTransId="{428433EB-955F-4D39-9382-7A8A8E4CB5B0}"/>
    <dgm:cxn modelId="{4B76063C-7902-44BA-9138-B66F7791DE90}" srcId="{1CA687DC-F83C-4472-BE0E-6586FDDC2C63}" destId="{5F037339-AD75-4C8C-B038-F65662AE714D}" srcOrd="0" destOrd="0" parTransId="{B642E734-98B4-4387-B83A-F9D446DF86D9}" sibTransId="{1A7F3B30-3FF8-47EE-99A2-413E60C960BF}"/>
    <dgm:cxn modelId="{C8A7D95D-6179-144C-869D-E641737630CE}" type="presOf" srcId="{CF6CAE79-BD1F-4750-AD38-E191604F50E5}" destId="{292E1A8B-A223-3A4B-B427-45E42E463E00}" srcOrd="0" destOrd="0" presId="urn:microsoft.com/office/officeart/2016/7/layout/LinearArrowProcessNumbered"/>
    <dgm:cxn modelId="{A5BC1063-34F7-F147-832E-27B671017549}" type="presOf" srcId="{1A7F3B30-3FF8-47EE-99A2-413E60C960BF}" destId="{66EF5AF7-550E-7648-8598-7206E892EC7A}" srcOrd="0" destOrd="0" presId="urn:microsoft.com/office/officeart/2016/7/layout/LinearArrowProcessNumbered"/>
    <dgm:cxn modelId="{E786BE6A-FC1D-484D-8E00-F2EA2CA8DD83}" type="presOf" srcId="{B676F6E0-2BB0-47B2-9365-98505A907DA6}" destId="{4BED323A-F5D9-4743-8A83-BFE3726CE6A7}" srcOrd="0" destOrd="0" presId="urn:microsoft.com/office/officeart/2016/7/layout/LinearArrowProcessNumbered"/>
    <dgm:cxn modelId="{02163752-643C-48B6-B0C8-4EB7AAF28152}" srcId="{1CA687DC-F83C-4472-BE0E-6586FDDC2C63}" destId="{24F47D38-5BBB-4820-888E-00C13C81BC3A}" srcOrd="2" destOrd="0" parTransId="{4F76A2DB-615E-4CB8-B044-42829B4B7A8C}" sibTransId="{2A1E77D7-40BC-4A8A-8469-32EF87A9139A}"/>
    <dgm:cxn modelId="{DE2AB276-9362-BA43-B658-F52843047CE5}" type="presOf" srcId="{24F47D38-5BBB-4820-888E-00C13C81BC3A}" destId="{5243143D-E528-7748-AC01-EF0CB971B76B}" srcOrd="0" destOrd="0" presId="urn:microsoft.com/office/officeart/2016/7/layout/LinearArrowProcessNumbered"/>
    <dgm:cxn modelId="{66E43D9D-E8E3-9248-A7BF-7984BC88CF39}" type="presOf" srcId="{D9BDA678-F340-411D-BF4F-08E92C44C882}" destId="{CCFBF2A1-B1AE-554D-B914-E90BEFF4A8AD}" srcOrd="0" destOrd="0" presId="urn:microsoft.com/office/officeart/2016/7/layout/LinearArrowProcessNumbered"/>
    <dgm:cxn modelId="{F1FD7EB1-9CC7-DF4D-92F1-2AA7C0E880A8}" type="presOf" srcId="{4806D354-8AA7-44BE-93AD-D4456FAB44F2}" destId="{C0B3B2DA-9EEC-C04F-A9A3-AB28EEFF62FA}" srcOrd="0" destOrd="0" presId="urn:microsoft.com/office/officeart/2016/7/layout/LinearArrowProcessNumbered"/>
    <dgm:cxn modelId="{E8DF8EBD-5A55-0840-8A4A-4B318D8D2C30}" type="presOf" srcId="{5F037339-AD75-4C8C-B038-F65662AE714D}" destId="{28448FA7-D0ED-EA49-9640-BD37ACACF107}" srcOrd="0" destOrd="0" presId="urn:microsoft.com/office/officeart/2016/7/layout/LinearArrowProcessNumbered"/>
    <dgm:cxn modelId="{6B5AF7C0-235D-40B1-AA6B-672C30D0BF63}" srcId="{1CA687DC-F83C-4472-BE0E-6586FDDC2C63}" destId="{CF6CAE79-BD1F-4750-AD38-E191604F50E5}" srcOrd="3" destOrd="0" parTransId="{3052B24A-0505-44FF-A829-EE6B19268515}" sibTransId="{C4F52F58-A17C-4AC6-BDBE-75CA87E34973}"/>
    <dgm:cxn modelId="{E94FB1E1-D48B-1749-A99B-83051B39A755}" type="presOf" srcId="{428433EB-955F-4D39-9382-7A8A8E4CB5B0}" destId="{7709EDA9-EDEF-F740-B1FB-1AE88BFE394F}" srcOrd="0" destOrd="0" presId="urn:microsoft.com/office/officeart/2016/7/layout/LinearArrowProcessNumbered"/>
    <dgm:cxn modelId="{1FECF4E5-9F33-41CA-B3A7-A4F1A4D8ED59}" srcId="{1CA687DC-F83C-4472-BE0E-6586FDDC2C63}" destId="{A96EDAE2-EE4C-4E0B-90A4-2D7FABBBCFD5}" srcOrd="4" destOrd="0" parTransId="{219FE126-F612-45D6-89EE-749BC09C7399}" sibTransId="{D9BDA678-F340-411D-BF4F-08E92C44C882}"/>
    <dgm:cxn modelId="{9072F557-9403-0340-8618-83DDBDCDB692}" type="presParOf" srcId="{651C480F-8EE0-524F-B7BF-7F1E249DF9FB}" destId="{47E4C264-D78D-EE4C-98C4-9032287C866E}" srcOrd="0" destOrd="0" presId="urn:microsoft.com/office/officeart/2016/7/layout/LinearArrowProcessNumbered"/>
    <dgm:cxn modelId="{B11516AE-3071-1B41-A549-AAF25036672C}" type="presParOf" srcId="{47E4C264-D78D-EE4C-98C4-9032287C866E}" destId="{61753FCC-5A69-B34B-AC36-A2F22306C03D}" srcOrd="0" destOrd="0" presId="urn:microsoft.com/office/officeart/2016/7/layout/LinearArrowProcessNumbered"/>
    <dgm:cxn modelId="{A0200852-E7DF-8D47-938D-991170C631A0}" type="presParOf" srcId="{47E4C264-D78D-EE4C-98C4-9032287C866E}" destId="{68A044AD-2DB9-0545-9C4E-C31D6A3EE93E}" srcOrd="1" destOrd="0" presId="urn:microsoft.com/office/officeart/2016/7/layout/LinearArrowProcessNumbered"/>
    <dgm:cxn modelId="{3761E2FF-1513-9643-99DF-2E15BFCE5413}" type="presParOf" srcId="{68A044AD-2DB9-0545-9C4E-C31D6A3EE93E}" destId="{D4A45335-C6DE-F043-8EA3-F4EBF054C174}" srcOrd="0" destOrd="0" presId="urn:microsoft.com/office/officeart/2016/7/layout/LinearArrowProcessNumbered"/>
    <dgm:cxn modelId="{81A985CA-22A7-5B48-9C3F-90BB98E3F90E}" type="presParOf" srcId="{68A044AD-2DB9-0545-9C4E-C31D6A3EE93E}" destId="{39610FF1-1662-B54A-9A59-44BBE4126E05}" srcOrd="1" destOrd="0" presId="urn:microsoft.com/office/officeart/2016/7/layout/LinearArrowProcessNumbered"/>
    <dgm:cxn modelId="{B99417C4-DE55-154B-BA71-EF554E78CEE8}" type="presParOf" srcId="{68A044AD-2DB9-0545-9C4E-C31D6A3EE93E}" destId="{66EF5AF7-550E-7648-8598-7206E892EC7A}" srcOrd="2" destOrd="0" presId="urn:microsoft.com/office/officeart/2016/7/layout/LinearArrowProcessNumbered"/>
    <dgm:cxn modelId="{552EFCE4-7A8C-1847-BB59-6D5455AD3E70}" type="presParOf" srcId="{68A044AD-2DB9-0545-9C4E-C31D6A3EE93E}" destId="{28BDB668-FAD8-5945-8211-096B4584A526}" srcOrd="3" destOrd="0" presId="urn:microsoft.com/office/officeart/2016/7/layout/LinearArrowProcessNumbered"/>
    <dgm:cxn modelId="{C2863964-FD9C-1E4B-B80E-336975EC650F}" type="presParOf" srcId="{47E4C264-D78D-EE4C-98C4-9032287C866E}" destId="{28448FA7-D0ED-EA49-9640-BD37ACACF107}" srcOrd="2" destOrd="0" presId="urn:microsoft.com/office/officeart/2016/7/layout/LinearArrowProcessNumbered"/>
    <dgm:cxn modelId="{8F6649D8-9252-0F4F-86DC-A80712282DB6}" type="presParOf" srcId="{651C480F-8EE0-524F-B7BF-7F1E249DF9FB}" destId="{8EABD724-285F-3548-B444-CBF7FFB08660}" srcOrd="1" destOrd="0" presId="urn:microsoft.com/office/officeart/2016/7/layout/LinearArrowProcessNumbered"/>
    <dgm:cxn modelId="{55384CF3-AA40-BF4E-8020-FE7E1B7B8D35}" type="presParOf" srcId="{651C480F-8EE0-524F-B7BF-7F1E249DF9FB}" destId="{7114E70A-7877-0E4F-8DD9-DEF2434B5867}" srcOrd="2" destOrd="0" presId="urn:microsoft.com/office/officeart/2016/7/layout/LinearArrowProcessNumbered"/>
    <dgm:cxn modelId="{55F62195-638A-4244-AD10-9DA99D926825}" type="presParOf" srcId="{7114E70A-7877-0E4F-8DD9-DEF2434B5867}" destId="{B1A79E7A-6BBD-8248-92D1-F3E197FDB969}" srcOrd="0" destOrd="0" presId="urn:microsoft.com/office/officeart/2016/7/layout/LinearArrowProcessNumbered"/>
    <dgm:cxn modelId="{39D03ADB-0F59-1C47-93EC-FEA2940E0950}" type="presParOf" srcId="{7114E70A-7877-0E4F-8DD9-DEF2434B5867}" destId="{A1A0F003-75E2-824C-9D3E-52689724DB17}" srcOrd="1" destOrd="0" presId="urn:microsoft.com/office/officeart/2016/7/layout/LinearArrowProcessNumbered"/>
    <dgm:cxn modelId="{1DA41D54-E0ED-1E4B-9B4B-4C676B77E018}" type="presParOf" srcId="{A1A0F003-75E2-824C-9D3E-52689724DB17}" destId="{7A0CA59A-85E3-9E45-B6D6-7577455FE7CA}" srcOrd="0" destOrd="0" presId="urn:microsoft.com/office/officeart/2016/7/layout/LinearArrowProcessNumbered"/>
    <dgm:cxn modelId="{5ACE082D-2F65-BF43-B5D1-40B96585A66A}" type="presParOf" srcId="{A1A0F003-75E2-824C-9D3E-52689724DB17}" destId="{6E1BA185-A42C-0E40-B958-2DED9F56A82D}" srcOrd="1" destOrd="0" presId="urn:microsoft.com/office/officeart/2016/7/layout/LinearArrowProcessNumbered"/>
    <dgm:cxn modelId="{00F6352E-9238-1646-8C96-C7000E5E5A60}" type="presParOf" srcId="{A1A0F003-75E2-824C-9D3E-52689724DB17}" destId="{C0B3B2DA-9EEC-C04F-A9A3-AB28EEFF62FA}" srcOrd="2" destOrd="0" presId="urn:microsoft.com/office/officeart/2016/7/layout/LinearArrowProcessNumbered"/>
    <dgm:cxn modelId="{378A67C1-9B8F-1142-BF0A-19A61327EC86}" type="presParOf" srcId="{A1A0F003-75E2-824C-9D3E-52689724DB17}" destId="{E3390866-A697-6D40-8E39-030CC4FFE833}" srcOrd="3" destOrd="0" presId="urn:microsoft.com/office/officeart/2016/7/layout/LinearArrowProcessNumbered"/>
    <dgm:cxn modelId="{E250D94F-48D9-AE4A-AA32-5F924D3219D2}" type="presParOf" srcId="{7114E70A-7877-0E4F-8DD9-DEF2434B5867}" destId="{4BED323A-F5D9-4743-8A83-BFE3726CE6A7}" srcOrd="2" destOrd="0" presId="urn:microsoft.com/office/officeart/2016/7/layout/LinearArrowProcessNumbered"/>
    <dgm:cxn modelId="{B7ED35FA-1B6C-D94E-8723-EE39217AF040}" type="presParOf" srcId="{651C480F-8EE0-524F-B7BF-7F1E249DF9FB}" destId="{82F37744-76CD-1945-86F9-60859A186081}" srcOrd="3" destOrd="0" presId="urn:microsoft.com/office/officeart/2016/7/layout/LinearArrowProcessNumbered"/>
    <dgm:cxn modelId="{81A0A21F-E407-6942-8ED4-1145AD16742D}" type="presParOf" srcId="{651C480F-8EE0-524F-B7BF-7F1E249DF9FB}" destId="{F32462A7-10D0-0742-BBA3-E6D331DF0A29}" srcOrd="4" destOrd="0" presId="urn:microsoft.com/office/officeart/2016/7/layout/LinearArrowProcessNumbered"/>
    <dgm:cxn modelId="{8226D195-C692-B746-940E-CD895204FB27}" type="presParOf" srcId="{F32462A7-10D0-0742-BBA3-E6D331DF0A29}" destId="{42D0C642-EF71-954D-B911-3699902702C9}" srcOrd="0" destOrd="0" presId="urn:microsoft.com/office/officeart/2016/7/layout/LinearArrowProcessNumbered"/>
    <dgm:cxn modelId="{DDAE10B1-37DD-DF40-8ED8-5CF0CBA9EA16}" type="presParOf" srcId="{F32462A7-10D0-0742-BBA3-E6D331DF0A29}" destId="{2F946AC1-CF74-7F46-B428-1DFA833CF30D}" srcOrd="1" destOrd="0" presId="urn:microsoft.com/office/officeart/2016/7/layout/LinearArrowProcessNumbered"/>
    <dgm:cxn modelId="{6623EBE5-014A-054B-97F3-3DEFD836F442}" type="presParOf" srcId="{2F946AC1-CF74-7F46-B428-1DFA833CF30D}" destId="{E6E68634-B131-7248-8835-A4D8F7E5D1D5}" srcOrd="0" destOrd="0" presId="urn:microsoft.com/office/officeart/2016/7/layout/LinearArrowProcessNumbered"/>
    <dgm:cxn modelId="{5A7C1BFE-EE14-474D-9197-00BD7A7BB2B8}" type="presParOf" srcId="{2F946AC1-CF74-7F46-B428-1DFA833CF30D}" destId="{8A5D0AC3-6456-F040-B877-21F44CE8D9E4}" srcOrd="1" destOrd="0" presId="urn:microsoft.com/office/officeart/2016/7/layout/LinearArrowProcessNumbered"/>
    <dgm:cxn modelId="{8CF44CB6-629B-BF4F-878D-F1B0D1DD8719}" type="presParOf" srcId="{2F946AC1-CF74-7F46-B428-1DFA833CF30D}" destId="{727E72AF-623D-F247-B9D2-139A714AC3A4}" srcOrd="2" destOrd="0" presId="urn:microsoft.com/office/officeart/2016/7/layout/LinearArrowProcessNumbered"/>
    <dgm:cxn modelId="{02F64BB4-0561-0C48-8794-B1CA14E28D69}" type="presParOf" srcId="{2F946AC1-CF74-7F46-B428-1DFA833CF30D}" destId="{D7CC987A-CCD1-B947-88C4-3CF4C815971A}" srcOrd="3" destOrd="0" presId="urn:microsoft.com/office/officeart/2016/7/layout/LinearArrowProcessNumbered"/>
    <dgm:cxn modelId="{6DE1B515-A91E-AA41-9EAD-C7AF7870E54F}" type="presParOf" srcId="{F32462A7-10D0-0742-BBA3-E6D331DF0A29}" destId="{5243143D-E528-7748-AC01-EF0CB971B76B}" srcOrd="2" destOrd="0" presId="urn:microsoft.com/office/officeart/2016/7/layout/LinearArrowProcessNumbered"/>
    <dgm:cxn modelId="{C0A2D7F9-F591-8D43-A39F-9DA0C49C7E9E}" type="presParOf" srcId="{651C480F-8EE0-524F-B7BF-7F1E249DF9FB}" destId="{8711BC55-9D05-9840-B3E7-46342AC875CF}" srcOrd="5" destOrd="0" presId="urn:microsoft.com/office/officeart/2016/7/layout/LinearArrowProcessNumbered"/>
    <dgm:cxn modelId="{A534CC31-4B26-714B-B4AB-99536B8504AE}" type="presParOf" srcId="{651C480F-8EE0-524F-B7BF-7F1E249DF9FB}" destId="{862A2774-F54C-ED41-9067-5D657C29BC0C}" srcOrd="6" destOrd="0" presId="urn:microsoft.com/office/officeart/2016/7/layout/LinearArrowProcessNumbered"/>
    <dgm:cxn modelId="{B900454D-359C-6E43-84D1-22A83A7922FF}" type="presParOf" srcId="{862A2774-F54C-ED41-9067-5D657C29BC0C}" destId="{76145AA7-D76F-724E-ABEE-1AACFE326B36}" srcOrd="0" destOrd="0" presId="urn:microsoft.com/office/officeart/2016/7/layout/LinearArrowProcessNumbered"/>
    <dgm:cxn modelId="{BE33690B-EEC5-084D-94A3-ED3ECAD108C4}" type="presParOf" srcId="{862A2774-F54C-ED41-9067-5D657C29BC0C}" destId="{F463CC01-A634-CB4F-922A-9D0E323A519E}" srcOrd="1" destOrd="0" presId="urn:microsoft.com/office/officeart/2016/7/layout/LinearArrowProcessNumbered"/>
    <dgm:cxn modelId="{B8E9D8F2-90A6-EF46-9E5D-DFD50B50B602}" type="presParOf" srcId="{F463CC01-A634-CB4F-922A-9D0E323A519E}" destId="{CA226175-662A-774B-B024-B3CAA65D89D5}" srcOrd="0" destOrd="0" presId="urn:microsoft.com/office/officeart/2016/7/layout/LinearArrowProcessNumbered"/>
    <dgm:cxn modelId="{497308F7-674E-3F47-B9E7-77AC7951475C}" type="presParOf" srcId="{F463CC01-A634-CB4F-922A-9D0E323A519E}" destId="{FA36DBEE-D373-7E47-8E39-BE767137B70F}" srcOrd="1" destOrd="0" presId="urn:microsoft.com/office/officeart/2016/7/layout/LinearArrowProcessNumbered"/>
    <dgm:cxn modelId="{0D2B5C5D-EFB1-AE42-AA08-13510F581649}" type="presParOf" srcId="{F463CC01-A634-CB4F-922A-9D0E323A519E}" destId="{D233E2F7-3AA2-7147-92AB-F8A53CEF0F52}" srcOrd="2" destOrd="0" presId="urn:microsoft.com/office/officeart/2016/7/layout/LinearArrowProcessNumbered"/>
    <dgm:cxn modelId="{67F8580C-2B91-0844-8809-4E335E25EF26}" type="presParOf" srcId="{F463CC01-A634-CB4F-922A-9D0E323A519E}" destId="{9734DF6B-A7F1-E047-9A85-CA6A06400E15}" srcOrd="3" destOrd="0" presId="urn:microsoft.com/office/officeart/2016/7/layout/LinearArrowProcessNumbered"/>
    <dgm:cxn modelId="{85B60669-CF0E-B348-ADA0-F5B248B38024}" type="presParOf" srcId="{862A2774-F54C-ED41-9067-5D657C29BC0C}" destId="{292E1A8B-A223-3A4B-B427-45E42E463E00}" srcOrd="2" destOrd="0" presId="urn:microsoft.com/office/officeart/2016/7/layout/LinearArrowProcessNumbered"/>
    <dgm:cxn modelId="{DFA5588C-0D3C-4546-B751-E46C6528E1C2}" type="presParOf" srcId="{651C480F-8EE0-524F-B7BF-7F1E249DF9FB}" destId="{D0385155-37DB-4D4F-AB39-BFCA023C6518}" srcOrd="7" destOrd="0" presId="urn:microsoft.com/office/officeart/2016/7/layout/LinearArrowProcessNumbered"/>
    <dgm:cxn modelId="{B9990BD3-C40B-BC45-9B36-8702E7230592}" type="presParOf" srcId="{651C480F-8EE0-524F-B7BF-7F1E249DF9FB}" destId="{4516B045-2F1D-B847-91B0-0B1E3E8471E2}" srcOrd="8" destOrd="0" presId="urn:microsoft.com/office/officeart/2016/7/layout/LinearArrowProcessNumbered"/>
    <dgm:cxn modelId="{A08D069E-0C28-A840-A2A6-1880954D64F9}" type="presParOf" srcId="{4516B045-2F1D-B847-91B0-0B1E3E8471E2}" destId="{4F5EFDBA-F2A8-4D4F-A80E-425195783A14}" srcOrd="0" destOrd="0" presId="urn:microsoft.com/office/officeart/2016/7/layout/LinearArrowProcessNumbered"/>
    <dgm:cxn modelId="{DBF99AA2-A437-7A45-93DD-D3B874DA2173}" type="presParOf" srcId="{4516B045-2F1D-B847-91B0-0B1E3E8471E2}" destId="{99F0313B-FEC6-D642-81DE-429FFD4445EA}" srcOrd="1" destOrd="0" presId="urn:microsoft.com/office/officeart/2016/7/layout/LinearArrowProcessNumbered"/>
    <dgm:cxn modelId="{FC966C71-20C1-464A-B2DE-70E16F3388BF}" type="presParOf" srcId="{99F0313B-FEC6-D642-81DE-429FFD4445EA}" destId="{54EA2A7E-0E23-7C40-A79D-06909A9CC38F}" srcOrd="0" destOrd="0" presId="urn:microsoft.com/office/officeart/2016/7/layout/LinearArrowProcessNumbered"/>
    <dgm:cxn modelId="{66CD0F17-0F3A-034D-8559-6524355017DC}" type="presParOf" srcId="{99F0313B-FEC6-D642-81DE-429FFD4445EA}" destId="{F0357036-7FDA-674D-89A1-39A791F6E3A0}" srcOrd="1" destOrd="0" presId="urn:microsoft.com/office/officeart/2016/7/layout/LinearArrowProcessNumbered"/>
    <dgm:cxn modelId="{3B7E31CD-D61F-0748-BBEB-DBCD66F92D9C}" type="presParOf" srcId="{99F0313B-FEC6-D642-81DE-429FFD4445EA}" destId="{CCFBF2A1-B1AE-554D-B914-E90BEFF4A8AD}" srcOrd="2" destOrd="0" presId="urn:microsoft.com/office/officeart/2016/7/layout/LinearArrowProcessNumbered"/>
    <dgm:cxn modelId="{0AABF506-F2F4-404A-ADAB-191C629C9396}" type="presParOf" srcId="{99F0313B-FEC6-D642-81DE-429FFD4445EA}" destId="{CDFA7154-EAEB-1247-AA69-176BC806E48D}" srcOrd="3" destOrd="0" presId="urn:microsoft.com/office/officeart/2016/7/layout/LinearArrowProcessNumbered"/>
    <dgm:cxn modelId="{91B97F40-37B8-F040-B263-F7E01D92CF23}" type="presParOf" srcId="{4516B045-2F1D-B847-91B0-0B1E3E8471E2}" destId="{18F781ED-A56E-434C-A5F6-BBC94B395067}" srcOrd="2" destOrd="0" presId="urn:microsoft.com/office/officeart/2016/7/layout/LinearArrowProcessNumbered"/>
    <dgm:cxn modelId="{A72050EA-E8C1-4346-A28A-932D5942A119}" type="presParOf" srcId="{651C480F-8EE0-524F-B7BF-7F1E249DF9FB}" destId="{D384D037-0139-3547-845A-037E8B14153A}" srcOrd="9" destOrd="0" presId="urn:microsoft.com/office/officeart/2016/7/layout/LinearArrowProcessNumbered"/>
    <dgm:cxn modelId="{42778DD1-38F7-DD46-9749-8BB8E97DF3D0}" type="presParOf" srcId="{651C480F-8EE0-524F-B7BF-7F1E249DF9FB}" destId="{407777D7-4DDB-2F4D-8FB3-DA1C998F23A8}" srcOrd="10" destOrd="0" presId="urn:microsoft.com/office/officeart/2016/7/layout/LinearArrowProcessNumbered"/>
    <dgm:cxn modelId="{5455EA87-3B11-D842-8E8F-9423DC375003}" type="presParOf" srcId="{407777D7-4DDB-2F4D-8FB3-DA1C998F23A8}" destId="{1947ED70-6328-EB49-98A8-D0EB87D5E5F3}" srcOrd="0" destOrd="0" presId="urn:microsoft.com/office/officeart/2016/7/layout/LinearArrowProcessNumbered"/>
    <dgm:cxn modelId="{F9D9C389-95CF-4840-8887-4F1AE03C2FAB}" type="presParOf" srcId="{407777D7-4DDB-2F4D-8FB3-DA1C998F23A8}" destId="{B69B33A4-D53A-6E46-994F-6A57EC008724}" srcOrd="1" destOrd="0" presId="urn:microsoft.com/office/officeart/2016/7/layout/LinearArrowProcessNumbered"/>
    <dgm:cxn modelId="{67195326-8BC6-A343-9C0D-A0BE2C40E6CD}" type="presParOf" srcId="{B69B33A4-D53A-6E46-994F-6A57EC008724}" destId="{89B3C417-9FA2-A046-875F-68184B06B4BC}" srcOrd="0" destOrd="0" presId="urn:microsoft.com/office/officeart/2016/7/layout/LinearArrowProcessNumbered"/>
    <dgm:cxn modelId="{A804874E-A555-1841-B1C3-72E437434002}" type="presParOf" srcId="{B69B33A4-D53A-6E46-994F-6A57EC008724}" destId="{6657891E-EE28-C946-8E97-82EFA184DF9E}" srcOrd="1" destOrd="0" presId="urn:microsoft.com/office/officeart/2016/7/layout/LinearArrowProcessNumbered"/>
    <dgm:cxn modelId="{661DBB06-757C-A546-9933-C360D3207B8D}" type="presParOf" srcId="{B69B33A4-D53A-6E46-994F-6A57EC008724}" destId="{7709EDA9-EDEF-F740-B1FB-1AE88BFE394F}" srcOrd="2" destOrd="0" presId="urn:microsoft.com/office/officeart/2016/7/layout/LinearArrowProcessNumbered"/>
    <dgm:cxn modelId="{342AF6C8-521C-8F4C-BBF8-688D7A466606}" type="presParOf" srcId="{B69B33A4-D53A-6E46-994F-6A57EC008724}" destId="{0437AD47-6C1F-F94D-ACC5-67284957EBB0}" srcOrd="3" destOrd="0" presId="urn:microsoft.com/office/officeart/2016/7/layout/LinearArrowProcessNumbered"/>
    <dgm:cxn modelId="{A3EBFC12-685D-EB42-B6E4-34B9C300D877}" type="presParOf" srcId="{407777D7-4DDB-2F4D-8FB3-DA1C998F23A8}" destId="{33EE7411-4429-424C-9D80-575E71F66467}" srcOrd="2" destOrd="0" presId="urn:microsoft.com/office/officeart/2016/7/layout/LinearArrow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346B6-ED9E-4440-AEA6-A757A9A90338}">
      <dsp:nvSpPr>
        <dsp:cNvPr id="0" name=""/>
        <dsp:cNvSpPr/>
      </dsp:nvSpPr>
      <dsp:spPr>
        <a:xfrm>
          <a:off x="0" y="293993"/>
          <a:ext cx="6263640" cy="28917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6128" tIns="374904" rIns="486128" bIns="128016" numCol="1" spcCol="1270" anchor="t" anchorCtr="0">
          <a:noAutofit/>
        </a:bodyPr>
        <a:lstStyle/>
        <a:p>
          <a:pPr marL="171450" lvl="1" indent="-171450" algn="l" defTabSz="800100">
            <a:lnSpc>
              <a:spcPct val="90000"/>
            </a:lnSpc>
            <a:spcBef>
              <a:spcPct val="0"/>
            </a:spcBef>
            <a:spcAft>
              <a:spcPct val="15000"/>
            </a:spcAft>
            <a:buChar char="•"/>
          </a:pPr>
          <a:r>
            <a:rPr lang="en-GB" sz="1800" kern="1200"/>
            <a:t>The Norfolk Community Primary School Overview ensures that pre-requisite knowledge is considered and linked to new learning.</a:t>
          </a:r>
          <a:endParaRPr lang="en-US" sz="1800" kern="1200"/>
        </a:p>
        <a:p>
          <a:pPr marL="171450" lvl="1" indent="-171450" algn="l" defTabSz="800100">
            <a:lnSpc>
              <a:spcPct val="90000"/>
            </a:lnSpc>
            <a:spcBef>
              <a:spcPct val="0"/>
            </a:spcBef>
            <a:spcAft>
              <a:spcPct val="15000"/>
            </a:spcAft>
            <a:buChar char="•"/>
          </a:pPr>
          <a:r>
            <a:rPr lang="en-GB" sz="1800" kern="1200" dirty="0"/>
            <a:t>A range of biology, chemistry and physics units are taught across phases, giving opportunity to refine understanding.</a:t>
          </a:r>
          <a:endParaRPr lang="en-US" sz="1800" kern="1200" dirty="0"/>
        </a:p>
        <a:p>
          <a:pPr marL="171450" lvl="1" indent="-171450" algn="l" defTabSz="800100">
            <a:lnSpc>
              <a:spcPct val="90000"/>
            </a:lnSpc>
            <a:spcBef>
              <a:spcPct val="0"/>
            </a:spcBef>
            <a:spcAft>
              <a:spcPct val="15000"/>
            </a:spcAft>
            <a:buChar char="•"/>
          </a:pPr>
          <a:r>
            <a:rPr lang="en-GB" sz="1800" kern="1200" dirty="0"/>
            <a:t>Scientific enquiry is heavily considered with opportunities for children to pose their own questions to explore.</a:t>
          </a:r>
          <a:endParaRPr lang="en-US" sz="1800" kern="1200" dirty="0"/>
        </a:p>
      </dsp:txBody>
      <dsp:txXfrm>
        <a:off x="0" y="293993"/>
        <a:ext cx="6263640" cy="2891700"/>
      </dsp:txXfrm>
    </dsp:sp>
    <dsp:sp modelId="{6DC9AFDB-FD88-B447-8648-C8F83FBF4E6E}">
      <dsp:nvSpPr>
        <dsp:cNvPr id="0" name=""/>
        <dsp:cNvSpPr/>
      </dsp:nvSpPr>
      <dsp:spPr>
        <a:xfrm>
          <a:off x="313182" y="28313"/>
          <a:ext cx="4384548" cy="5313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800100">
            <a:lnSpc>
              <a:spcPct val="90000"/>
            </a:lnSpc>
            <a:spcBef>
              <a:spcPct val="0"/>
            </a:spcBef>
            <a:spcAft>
              <a:spcPct val="35000"/>
            </a:spcAft>
            <a:buNone/>
          </a:pPr>
          <a:r>
            <a:rPr lang="en-GB" sz="1800" b="1" kern="1200"/>
            <a:t>Sequencing of Content</a:t>
          </a:r>
          <a:endParaRPr lang="en-US" sz="1800" kern="1200"/>
        </a:p>
      </dsp:txBody>
      <dsp:txXfrm>
        <a:off x="339121" y="54252"/>
        <a:ext cx="4332670" cy="479482"/>
      </dsp:txXfrm>
    </dsp:sp>
    <dsp:sp modelId="{96EC4E47-B4FA-4D4D-A30F-5F9FBC8D9A20}">
      <dsp:nvSpPr>
        <dsp:cNvPr id="0" name=""/>
        <dsp:cNvSpPr/>
      </dsp:nvSpPr>
      <dsp:spPr>
        <a:xfrm>
          <a:off x="0" y="3548574"/>
          <a:ext cx="6263640" cy="19278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6128" tIns="374904" rIns="486128"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t>Identifying and classifying groups</a:t>
          </a:r>
        </a:p>
        <a:p>
          <a:pPr marL="171450" lvl="1" indent="-171450" algn="l" defTabSz="800100">
            <a:lnSpc>
              <a:spcPct val="90000"/>
            </a:lnSpc>
            <a:spcBef>
              <a:spcPct val="0"/>
            </a:spcBef>
            <a:spcAft>
              <a:spcPct val="15000"/>
            </a:spcAft>
            <a:buChar char="•"/>
          </a:pPr>
          <a:r>
            <a:rPr lang="en-US" sz="1800" kern="1200" dirty="0"/>
            <a:t>Comparative and fair testing</a:t>
          </a:r>
        </a:p>
        <a:p>
          <a:pPr marL="171450" lvl="1" indent="-171450" algn="l" defTabSz="800100">
            <a:lnSpc>
              <a:spcPct val="90000"/>
            </a:lnSpc>
            <a:spcBef>
              <a:spcPct val="0"/>
            </a:spcBef>
            <a:spcAft>
              <a:spcPct val="15000"/>
            </a:spcAft>
            <a:buChar char="•"/>
          </a:pPr>
          <a:r>
            <a:rPr lang="en-US" sz="1800" kern="1200" dirty="0"/>
            <a:t>Pattern seeking</a:t>
          </a:r>
        </a:p>
        <a:p>
          <a:pPr marL="171450" lvl="1" indent="-171450" algn="l" defTabSz="800100">
            <a:lnSpc>
              <a:spcPct val="90000"/>
            </a:lnSpc>
            <a:spcBef>
              <a:spcPct val="0"/>
            </a:spcBef>
            <a:spcAft>
              <a:spcPct val="15000"/>
            </a:spcAft>
            <a:buChar char="•"/>
          </a:pPr>
          <a:r>
            <a:rPr lang="en-US" sz="1800" kern="1200" dirty="0"/>
            <a:t>Observing over time</a:t>
          </a:r>
        </a:p>
        <a:p>
          <a:pPr marL="171450" lvl="1" indent="-171450" algn="l" defTabSz="800100">
            <a:lnSpc>
              <a:spcPct val="90000"/>
            </a:lnSpc>
            <a:spcBef>
              <a:spcPct val="0"/>
            </a:spcBef>
            <a:spcAft>
              <a:spcPct val="15000"/>
            </a:spcAft>
            <a:buChar char="•"/>
          </a:pPr>
          <a:r>
            <a:rPr lang="en-US" sz="1800" kern="1200" dirty="0"/>
            <a:t>Researching using secondary sources</a:t>
          </a:r>
        </a:p>
      </dsp:txBody>
      <dsp:txXfrm>
        <a:off x="0" y="3548574"/>
        <a:ext cx="6263640" cy="1927800"/>
      </dsp:txXfrm>
    </dsp:sp>
    <dsp:sp modelId="{75A1CAD6-E3E5-9B4C-A85A-E6EE66B9465E}">
      <dsp:nvSpPr>
        <dsp:cNvPr id="0" name=""/>
        <dsp:cNvSpPr/>
      </dsp:nvSpPr>
      <dsp:spPr>
        <a:xfrm>
          <a:off x="313182" y="3282893"/>
          <a:ext cx="4384548" cy="53136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800100">
            <a:lnSpc>
              <a:spcPct val="90000"/>
            </a:lnSpc>
            <a:spcBef>
              <a:spcPct val="0"/>
            </a:spcBef>
            <a:spcAft>
              <a:spcPct val="35000"/>
            </a:spcAft>
            <a:buNone/>
          </a:pPr>
          <a:r>
            <a:rPr lang="en-GB" sz="1800" b="1" kern="1200"/>
            <a:t>Big ideas</a:t>
          </a:r>
          <a:endParaRPr lang="en-US" sz="1800" kern="1200"/>
        </a:p>
      </dsp:txBody>
      <dsp:txXfrm>
        <a:off x="339121" y="3308832"/>
        <a:ext cx="4332670" cy="4794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346B6-ED9E-4440-AEA6-A757A9A90338}">
      <dsp:nvSpPr>
        <dsp:cNvPr id="0" name=""/>
        <dsp:cNvSpPr/>
      </dsp:nvSpPr>
      <dsp:spPr>
        <a:xfrm>
          <a:off x="0" y="508643"/>
          <a:ext cx="6263640" cy="869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6128" tIns="249936" rIns="486128" bIns="85344" numCol="1" spcCol="1270" anchor="t" anchorCtr="0">
          <a:noAutofit/>
        </a:bodyPr>
        <a:lstStyle/>
        <a:p>
          <a:pPr marL="114300" lvl="1" indent="-114300" algn="l" defTabSz="533400">
            <a:lnSpc>
              <a:spcPct val="90000"/>
            </a:lnSpc>
            <a:spcBef>
              <a:spcPct val="0"/>
            </a:spcBef>
            <a:spcAft>
              <a:spcPct val="15000"/>
            </a:spcAft>
            <a:buChar char="•"/>
          </a:pPr>
          <a:r>
            <a:rPr lang="en-GB" sz="1200" kern="1200" dirty="0"/>
            <a:t>Substantive scientific concepts are deepened, such as:</a:t>
          </a:r>
          <a:endParaRPr lang="en-US" sz="1200" kern="1200" dirty="0"/>
        </a:p>
        <a:p>
          <a:pPr marL="114300" lvl="1" indent="-114300" algn="l" defTabSz="533400">
            <a:lnSpc>
              <a:spcPct val="90000"/>
            </a:lnSpc>
            <a:spcBef>
              <a:spcPct val="0"/>
            </a:spcBef>
            <a:spcAft>
              <a:spcPct val="15000"/>
            </a:spcAft>
            <a:buChar char="•"/>
          </a:pPr>
          <a:r>
            <a:rPr lang="en-GB" sz="1200" b="1" kern="1200" dirty="0"/>
            <a:t>Living things and habitats, animals including humans, materials and states of matter, forces and magnets, light and electricity</a:t>
          </a:r>
          <a:endParaRPr lang="en-GB" sz="1200" kern="1200" dirty="0"/>
        </a:p>
      </dsp:txBody>
      <dsp:txXfrm>
        <a:off x="0" y="508643"/>
        <a:ext cx="6263640" cy="869400"/>
      </dsp:txXfrm>
    </dsp:sp>
    <dsp:sp modelId="{6DC9AFDB-FD88-B447-8648-C8F83FBF4E6E}">
      <dsp:nvSpPr>
        <dsp:cNvPr id="0" name=""/>
        <dsp:cNvSpPr/>
      </dsp:nvSpPr>
      <dsp:spPr>
        <a:xfrm>
          <a:off x="313182" y="331523"/>
          <a:ext cx="4384548" cy="3542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533400">
            <a:lnSpc>
              <a:spcPct val="90000"/>
            </a:lnSpc>
            <a:spcBef>
              <a:spcPct val="0"/>
            </a:spcBef>
            <a:spcAft>
              <a:spcPct val="35000"/>
            </a:spcAft>
            <a:buNone/>
          </a:pPr>
          <a:r>
            <a:rPr lang="en-US" sz="1200" kern="1200" dirty="0"/>
            <a:t>Deepening concepts</a:t>
          </a:r>
        </a:p>
      </dsp:txBody>
      <dsp:txXfrm>
        <a:off x="330475" y="348816"/>
        <a:ext cx="4349962" cy="319654"/>
      </dsp:txXfrm>
    </dsp:sp>
    <dsp:sp modelId="{96EC4E47-B4FA-4D4D-A30F-5F9FBC8D9A20}">
      <dsp:nvSpPr>
        <dsp:cNvPr id="0" name=""/>
        <dsp:cNvSpPr/>
      </dsp:nvSpPr>
      <dsp:spPr>
        <a:xfrm>
          <a:off x="0" y="1619963"/>
          <a:ext cx="6263640" cy="35532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6128" tIns="249936" rIns="486128" bIns="85344" numCol="1" spcCol="1270" anchor="t" anchorCtr="0">
          <a:noAutofit/>
        </a:bodyPr>
        <a:lstStyle/>
        <a:p>
          <a:pPr marL="114300" lvl="1" indent="-114300" algn="l" defTabSz="533400">
            <a:lnSpc>
              <a:spcPct val="90000"/>
            </a:lnSpc>
            <a:spcBef>
              <a:spcPct val="0"/>
            </a:spcBef>
            <a:spcAft>
              <a:spcPct val="15000"/>
            </a:spcAft>
            <a:buNone/>
          </a:pPr>
          <a:r>
            <a:rPr lang="en-GB" sz="1200" kern="1200" dirty="0"/>
            <a:t>Children take part in regular mini-quizzes and retrieval activities to strengthen their memory. Knowledge organisers and concept maps are used to regularly revisit concepts and make connections. We have designed our own knowledge organisers to use as a school. They all begin with information about what the children should already know. Teachers revisit this before beginning a new unit of work to ensure the children have the necessary prior knowledge. the knowledge organisers also include key vocabulary and facts for the topic. They also include a list of what the children will know by the end of the unit so that they can regularly see the learning journey and where each lesson fits in to the big picture. The knowledge organisers also contain suggestions for websites and other reading material that the children could access at home. Copies of knowledge organisers are given to all children at the beginning of a unit of work and they are regularly referenced in school. They keep a copy in school and take a copy home so that they can discuss their learning with their family. In class, the children complete retrieval quizzes, define key words, 'brain dump' everything they know, generate their own questions, add other related facts, label diagrams and demonstrate skills related to their knowledge organiser so that the important information becomes part of their long-term memory. Remembering information and knowledge is celebrated and is part of the Norfolk Community Primary School culture.</a:t>
          </a:r>
          <a:endParaRPr lang="en-US" sz="1200" kern="1200" dirty="0"/>
        </a:p>
      </dsp:txBody>
      <dsp:txXfrm>
        <a:off x="0" y="1619963"/>
        <a:ext cx="6263640" cy="3553200"/>
      </dsp:txXfrm>
    </dsp:sp>
    <dsp:sp modelId="{75A1CAD6-E3E5-9B4C-A85A-E6EE66B9465E}">
      <dsp:nvSpPr>
        <dsp:cNvPr id="0" name=""/>
        <dsp:cNvSpPr/>
      </dsp:nvSpPr>
      <dsp:spPr>
        <a:xfrm>
          <a:off x="313182" y="1442843"/>
          <a:ext cx="4384548" cy="3542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533400">
            <a:lnSpc>
              <a:spcPct val="90000"/>
            </a:lnSpc>
            <a:spcBef>
              <a:spcPct val="0"/>
            </a:spcBef>
            <a:spcAft>
              <a:spcPct val="35000"/>
            </a:spcAft>
            <a:buNone/>
          </a:pPr>
          <a:r>
            <a:rPr lang="en-GB" sz="1200" b="1" kern="1200" dirty="0"/>
            <a:t>Retrieval practice</a:t>
          </a:r>
          <a:endParaRPr lang="en-US" sz="1200" kern="1200" dirty="0"/>
        </a:p>
      </dsp:txBody>
      <dsp:txXfrm>
        <a:off x="330475" y="1460136"/>
        <a:ext cx="4349962" cy="3196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A45335-C6DE-F043-8EA3-F4EBF054C174}">
      <dsp:nvSpPr>
        <dsp:cNvPr id="0" name=""/>
        <dsp:cNvSpPr/>
      </dsp:nvSpPr>
      <dsp:spPr>
        <a:xfrm>
          <a:off x="884853" y="1110033"/>
          <a:ext cx="699671" cy="71"/>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39610FF1-1662-B54A-9A59-44BBE4126E05}">
      <dsp:nvSpPr>
        <dsp:cNvPr id="0" name=""/>
        <dsp:cNvSpPr/>
      </dsp:nvSpPr>
      <dsp:spPr>
        <a:xfrm>
          <a:off x="1626505" y="1051239"/>
          <a:ext cx="80462" cy="151276"/>
        </a:xfrm>
        <a:prstGeom prst="chevron">
          <a:avLst>
            <a:gd name="adj" fmla="val 9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66EF5AF7-550E-7648-8598-7206E892EC7A}">
      <dsp:nvSpPr>
        <dsp:cNvPr id="0" name=""/>
        <dsp:cNvSpPr/>
      </dsp:nvSpPr>
      <dsp:spPr>
        <a:xfrm>
          <a:off x="459981" y="772655"/>
          <a:ext cx="674826" cy="674826"/>
        </a:xfrm>
        <a:prstGeom prst="ellips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26187" tIns="26187" rIns="26187" bIns="26187" numCol="1" spcCol="1270" anchor="ctr" anchorCtr="0">
          <a:noAutofit/>
        </a:bodyPr>
        <a:lstStyle/>
        <a:p>
          <a:pPr marL="0" lvl="0" indent="0" algn="ctr" defTabSz="1333500">
            <a:lnSpc>
              <a:spcPct val="90000"/>
            </a:lnSpc>
            <a:spcBef>
              <a:spcPct val="0"/>
            </a:spcBef>
            <a:spcAft>
              <a:spcPct val="35000"/>
            </a:spcAft>
            <a:buNone/>
          </a:pPr>
          <a:r>
            <a:rPr lang="en-US" sz="3000" kern="1200"/>
            <a:t>1</a:t>
          </a:r>
        </a:p>
      </dsp:txBody>
      <dsp:txXfrm>
        <a:off x="558807" y="871481"/>
        <a:ext cx="477174" cy="477174"/>
      </dsp:txXfrm>
    </dsp:sp>
    <dsp:sp modelId="{28448FA7-D0ED-EA49-9640-BD37ACACF107}">
      <dsp:nvSpPr>
        <dsp:cNvPr id="0" name=""/>
        <dsp:cNvSpPr/>
      </dsp:nvSpPr>
      <dsp:spPr>
        <a:xfrm>
          <a:off x="10264" y="1613082"/>
          <a:ext cx="1574260"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4179" tIns="165100" rIns="124179" bIns="165100" numCol="1" spcCol="1270" anchor="t" anchorCtr="0">
          <a:noAutofit/>
        </a:bodyPr>
        <a:lstStyle/>
        <a:p>
          <a:pPr marL="0" lvl="0" indent="0" algn="l" defTabSz="488950">
            <a:lnSpc>
              <a:spcPct val="90000"/>
            </a:lnSpc>
            <a:spcBef>
              <a:spcPct val="0"/>
            </a:spcBef>
            <a:spcAft>
              <a:spcPct val="35000"/>
            </a:spcAft>
            <a:buNone/>
          </a:pPr>
          <a:r>
            <a:rPr lang="en-GB" sz="1100" b="0" i="0" kern="1200" dirty="0"/>
            <a:t>Children will develop </a:t>
          </a:r>
          <a:r>
            <a:rPr lang="en-GB" sz="1100" b="1" i="0" kern="1200" dirty="0"/>
            <a:t>scientific knowledge and conceptual understanding</a:t>
          </a:r>
          <a:r>
            <a:rPr lang="en-GB" sz="1100" b="0" i="0" kern="1200" dirty="0"/>
            <a:t> through the specific disciplines of biology, chemistry and physics.</a:t>
          </a:r>
          <a:endParaRPr lang="en-US" sz="1100" kern="1200" dirty="0"/>
        </a:p>
      </dsp:txBody>
      <dsp:txXfrm>
        <a:off x="10264" y="1927934"/>
        <a:ext cx="1574260" cy="1650748"/>
      </dsp:txXfrm>
    </dsp:sp>
    <dsp:sp modelId="{7A0CA59A-85E3-9E45-B6D6-7577455FE7CA}">
      <dsp:nvSpPr>
        <dsp:cNvPr id="0" name=""/>
        <dsp:cNvSpPr/>
      </dsp:nvSpPr>
      <dsp:spPr>
        <a:xfrm>
          <a:off x="1759442" y="1110033"/>
          <a:ext cx="1574260" cy="72"/>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6E1BA185-A42C-0E40-B958-2DED9F56A82D}">
      <dsp:nvSpPr>
        <dsp:cNvPr id="0" name=""/>
        <dsp:cNvSpPr/>
      </dsp:nvSpPr>
      <dsp:spPr>
        <a:xfrm>
          <a:off x="3375683" y="1051239"/>
          <a:ext cx="80462" cy="151276"/>
        </a:xfrm>
        <a:prstGeom prst="chevron">
          <a:avLst>
            <a:gd name="adj" fmla="val 9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C0B3B2DA-9EEC-C04F-A9A3-AB28EEFF62FA}">
      <dsp:nvSpPr>
        <dsp:cNvPr id="0" name=""/>
        <dsp:cNvSpPr/>
      </dsp:nvSpPr>
      <dsp:spPr>
        <a:xfrm>
          <a:off x="2209159" y="772655"/>
          <a:ext cx="674826" cy="674826"/>
        </a:xfrm>
        <a:prstGeom prst="ellips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26187" tIns="26187" rIns="26187" bIns="26187" numCol="1" spcCol="1270" anchor="ctr" anchorCtr="0">
          <a:noAutofit/>
        </a:bodyPr>
        <a:lstStyle/>
        <a:p>
          <a:pPr marL="0" lvl="0" indent="0" algn="ctr" defTabSz="1333500">
            <a:lnSpc>
              <a:spcPct val="90000"/>
            </a:lnSpc>
            <a:spcBef>
              <a:spcPct val="0"/>
            </a:spcBef>
            <a:spcAft>
              <a:spcPct val="35000"/>
            </a:spcAft>
            <a:buNone/>
          </a:pPr>
          <a:r>
            <a:rPr lang="en-US" sz="3000" kern="1200"/>
            <a:t>2</a:t>
          </a:r>
        </a:p>
      </dsp:txBody>
      <dsp:txXfrm>
        <a:off x="2307985" y="871481"/>
        <a:ext cx="477174" cy="477174"/>
      </dsp:txXfrm>
    </dsp:sp>
    <dsp:sp modelId="{4BED323A-F5D9-4743-8A83-BFE3726CE6A7}">
      <dsp:nvSpPr>
        <dsp:cNvPr id="0" name=""/>
        <dsp:cNvSpPr/>
      </dsp:nvSpPr>
      <dsp:spPr>
        <a:xfrm>
          <a:off x="1759442" y="1613082"/>
          <a:ext cx="1574260"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4179" tIns="165100" rIns="124179" bIns="165100" numCol="1" spcCol="1270" anchor="t" anchorCtr="0">
          <a:noAutofit/>
        </a:bodyPr>
        <a:lstStyle/>
        <a:p>
          <a:pPr marL="0" lvl="0" indent="0" algn="l" defTabSz="488950">
            <a:lnSpc>
              <a:spcPct val="90000"/>
            </a:lnSpc>
            <a:spcBef>
              <a:spcPct val="0"/>
            </a:spcBef>
            <a:spcAft>
              <a:spcPct val="35000"/>
            </a:spcAft>
            <a:buNone/>
          </a:pPr>
          <a:r>
            <a:rPr lang="en-GB" sz="1100" b="0" i="0" kern="1200" dirty="0"/>
            <a:t>Children acquire the necessary skills to and </a:t>
          </a:r>
          <a:r>
            <a:rPr lang="en-GB" sz="1100" b="1" i="0" kern="1200" dirty="0"/>
            <a:t>ask questions</a:t>
          </a:r>
          <a:r>
            <a:rPr lang="en-GB" sz="1100" b="0" i="0" kern="1200" dirty="0"/>
            <a:t>, some of which children devise themselves, about change, cause, similarity, difference and significance </a:t>
          </a:r>
          <a:r>
            <a:rPr lang="en-GB" sz="1100" b="1" i="0" kern="1200" dirty="0"/>
            <a:t>and investigate by carrying out fair and comparative tests</a:t>
          </a:r>
          <a:r>
            <a:rPr lang="en-GB" sz="1100" b="0" i="0" kern="1200" dirty="0"/>
            <a:t>.</a:t>
          </a:r>
          <a:endParaRPr lang="en-US" sz="1100" kern="1200" dirty="0"/>
        </a:p>
      </dsp:txBody>
      <dsp:txXfrm>
        <a:off x="1759442" y="1927934"/>
        <a:ext cx="1574260" cy="1650748"/>
      </dsp:txXfrm>
    </dsp:sp>
    <dsp:sp modelId="{E6E68634-B131-7248-8835-A4D8F7E5D1D5}">
      <dsp:nvSpPr>
        <dsp:cNvPr id="0" name=""/>
        <dsp:cNvSpPr/>
      </dsp:nvSpPr>
      <dsp:spPr>
        <a:xfrm>
          <a:off x="3508621" y="1110033"/>
          <a:ext cx="1574260" cy="72"/>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8A5D0AC3-6456-F040-B877-21F44CE8D9E4}">
      <dsp:nvSpPr>
        <dsp:cNvPr id="0" name=""/>
        <dsp:cNvSpPr/>
      </dsp:nvSpPr>
      <dsp:spPr>
        <a:xfrm>
          <a:off x="5124862" y="1051239"/>
          <a:ext cx="80462" cy="151276"/>
        </a:xfrm>
        <a:prstGeom prst="chevron">
          <a:avLst>
            <a:gd name="adj" fmla="val 9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727E72AF-623D-F247-B9D2-139A714AC3A4}">
      <dsp:nvSpPr>
        <dsp:cNvPr id="0" name=""/>
        <dsp:cNvSpPr/>
      </dsp:nvSpPr>
      <dsp:spPr>
        <a:xfrm>
          <a:off x="3958338" y="772655"/>
          <a:ext cx="674826" cy="674826"/>
        </a:xfrm>
        <a:prstGeom prst="ellips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26187" tIns="26187" rIns="26187" bIns="26187" numCol="1" spcCol="1270" anchor="ctr" anchorCtr="0">
          <a:noAutofit/>
        </a:bodyPr>
        <a:lstStyle/>
        <a:p>
          <a:pPr marL="0" lvl="0" indent="0" algn="ctr" defTabSz="1333500">
            <a:lnSpc>
              <a:spcPct val="90000"/>
            </a:lnSpc>
            <a:spcBef>
              <a:spcPct val="0"/>
            </a:spcBef>
            <a:spcAft>
              <a:spcPct val="35000"/>
            </a:spcAft>
            <a:buNone/>
          </a:pPr>
          <a:r>
            <a:rPr lang="en-US" sz="3000" kern="1200"/>
            <a:t>3</a:t>
          </a:r>
        </a:p>
      </dsp:txBody>
      <dsp:txXfrm>
        <a:off x="4057164" y="871481"/>
        <a:ext cx="477174" cy="477174"/>
      </dsp:txXfrm>
    </dsp:sp>
    <dsp:sp modelId="{5243143D-E528-7748-AC01-EF0CB971B76B}">
      <dsp:nvSpPr>
        <dsp:cNvPr id="0" name=""/>
        <dsp:cNvSpPr/>
      </dsp:nvSpPr>
      <dsp:spPr>
        <a:xfrm>
          <a:off x="3508621" y="1613082"/>
          <a:ext cx="1574260"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4179" tIns="165100" rIns="124179" bIns="165100" numCol="1" spcCol="1270" anchor="t" anchorCtr="0">
          <a:noAutofit/>
        </a:bodyPr>
        <a:lstStyle/>
        <a:p>
          <a:pPr marL="0" lvl="0" indent="0" algn="l" defTabSz="488950">
            <a:lnSpc>
              <a:spcPct val="90000"/>
            </a:lnSpc>
            <a:spcBef>
              <a:spcPct val="0"/>
            </a:spcBef>
            <a:spcAft>
              <a:spcPct val="35000"/>
            </a:spcAft>
            <a:buNone/>
          </a:pPr>
          <a:r>
            <a:rPr lang="en-GB" sz="1100" b="0" i="0" kern="1200" dirty="0"/>
            <a:t>Children can observe and measure changes and reflect upon these.</a:t>
          </a:r>
          <a:endParaRPr lang="en-US" sz="1100" kern="1200" dirty="0"/>
        </a:p>
      </dsp:txBody>
      <dsp:txXfrm>
        <a:off x="3508621" y="1927934"/>
        <a:ext cx="1574260" cy="1650748"/>
      </dsp:txXfrm>
    </dsp:sp>
    <dsp:sp modelId="{CA226175-662A-774B-B024-B3CAA65D89D5}">
      <dsp:nvSpPr>
        <dsp:cNvPr id="0" name=""/>
        <dsp:cNvSpPr/>
      </dsp:nvSpPr>
      <dsp:spPr>
        <a:xfrm>
          <a:off x="5257800" y="1110033"/>
          <a:ext cx="1574260" cy="72"/>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FA36DBEE-D373-7E47-8E39-BE767137B70F}">
      <dsp:nvSpPr>
        <dsp:cNvPr id="0" name=""/>
        <dsp:cNvSpPr/>
      </dsp:nvSpPr>
      <dsp:spPr>
        <a:xfrm>
          <a:off x="6874041" y="1051239"/>
          <a:ext cx="80462" cy="151276"/>
        </a:xfrm>
        <a:prstGeom prst="chevron">
          <a:avLst>
            <a:gd name="adj" fmla="val 9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D233E2F7-3AA2-7147-92AB-F8A53CEF0F52}">
      <dsp:nvSpPr>
        <dsp:cNvPr id="0" name=""/>
        <dsp:cNvSpPr/>
      </dsp:nvSpPr>
      <dsp:spPr>
        <a:xfrm>
          <a:off x="5707517" y="772655"/>
          <a:ext cx="674826" cy="674826"/>
        </a:xfrm>
        <a:prstGeom prst="ellips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26187" tIns="26187" rIns="26187" bIns="26187" numCol="1" spcCol="1270" anchor="ctr" anchorCtr="0">
          <a:noAutofit/>
        </a:bodyPr>
        <a:lstStyle/>
        <a:p>
          <a:pPr marL="0" lvl="0" indent="0" algn="ctr" defTabSz="1333500">
            <a:lnSpc>
              <a:spcPct val="90000"/>
            </a:lnSpc>
            <a:spcBef>
              <a:spcPct val="0"/>
            </a:spcBef>
            <a:spcAft>
              <a:spcPct val="35000"/>
            </a:spcAft>
            <a:buNone/>
          </a:pPr>
          <a:r>
            <a:rPr lang="en-US" sz="3000" kern="1200"/>
            <a:t>4</a:t>
          </a:r>
        </a:p>
      </dsp:txBody>
      <dsp:txXfrm>
        <a:off x="5806343" y="871481"/>
        <a:ext cx="477174" cy="477174"/>
      </dsp:txXfrm>
    </dsp:sp>
    <dsp:sp modelId="{292E1A8B-A223-3A4B-B427-45E42E463E00}">
      <dsp:nvSpPr>
        <dsp:cNvPr id="0" name=""/>
        <dsp:cNvSpPr/>
      </dsp:nvSpPr>
      <dsp:spPr>
        <a:xfrm>
          <a:off x="5257800" y="1613082"/>
          <a:ext cx="1574260"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4179" tIns="165100" rIns="124179" bIns="165100" numCol="1" spcCol="1270" anchor="t" anchorCtr="0">
          <a:noAutofit/>
        </a:bodyPr>
        <a:lstStyle/>
        <a:p>
          <a:pPr marL="0" lvl="0" indent="0" algn="l" defTabSz="488950">
            <a:lnSpc>
              <a:spcPct val="90000"/>
            </a:lnSpc>
            <a:spcBef>
              <a:spcPct val="0"/>
            </a:spcBef>
            <a:spcAft>
              <a:spcPct val="35000"/>
            </a:spcAft>
            <a:buNone/>
          </a:pPr>
          <a:r>
            <a:rPr lang="en-GB" sz="1100" kern="1200" dirty="0"/>
            <a:t>Children can </a:t>
          </a:r>
          <a:r>
            <a:rPr lang="en-GB" sz="1100" b="1" kern="1200" dirty="0"/>
            <a:t>identify, classify, record and present data and results</a:t>
          </a:r>
          <a:r>
            <a:rPr lang="en-GB" sz="1100" kern="1200" dirty="0"/>
            <a:t> of increasing complexity</a:t>
          </a:r>
          <a:endParaRPr lang="en-US" sz="1100" kern="1200" dirty="0"/>
        </a:p>
      </dsp:txBody>
      <dsp:txXfrm>
        <a:off x="5257800" y="1927934"/>
        <a:ext cx="1574260" cy="1650748"/>
      </dsp:txXfrm>
    </dsp:sp>
    <dsp:sp modelId="{54EA2A7E-0E23-7C40-A79D-06909A9CC38F}">
      <dsp:nvSpPr>
        <dsp:cNvPr id="0" name=""/>
        <dsp:cNvSpPr/>
      </dsp:nvSpPr>
      <dsp:spPr>
        <a:xfrm>
          <a:off x="7006978" y="1110033"/>
          <a:ext cx="1574260" cy="72"/>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F0357036-7FDA-674D-89A1-39A791F6E3A0}">
      <dsp:nvSpPr>
        <dsp:cNvPr id="0" name=""/>
        <dsp:cNvSpPr/>
      </dsp:nvSpPr>
      <dsp:spPr>
        <a:xfrm>
          <a:off x="8623219" y="1051239"/>
          <a:ext cx="80462" cy="151276"/>
        </a:xfrm>
        <a:prstGeom prst="chevron">
          <a:avLst>
            <a:gd name="adj" fmla="val 9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CCFBF2A1-B1AE-554D-B914-E90BEFF4A8AD}">
      <dsp:nvSpPr>
        <dsp:cNvPr id="0" name=""/>
        <dsp:cNvSpPr/>
      </dsp:nvSpPr>
      <dsp:spPr>
        <a:xfrm>
          <a:off x="7456695" y="772655"/>
          <a:ext cx="674826" cy="674826"/>
        </a:xfrm>
        <a:prstGeom prst="ellips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26187" tIns="26187" rIns="26187" bIns="26187" numCol="1" spcCol="1270" anchor="ctr" anchorCtr="0">
          <a:noAutofit/>
        </a:bodyPr>
        <a:lstStyle/>
        <a:p>
          <a:pPr marL="0" lvl="0" indent="0" algn="ctr" defTabSz="1333500">
            <a:lnSpc>
              <a:spcPct val="90000"/>
            </a:lnSpc>
            <a:spcBef>
              <a:spcPct val="0"/>
            </a:spcBef>
            <a:spcAft>
              <a:spcPct val="35000"/>
            </a:spcAft>
            <a:buNone/>
          </a:pPr>
          <a:r>
            <a:rPr lang="en-US" sz="3000" kern="1200"/>
            <a:t>5</a:t>
          </a:r>
        </a:p>
      </dsp:txBody>
      <dsp:txXfrm>
        <a:off x="7555521" y="871481"/>
        <a:ext cx="477174" cy="477174"/>
      </dsp:txXfrm>
    </dsp:sp>
    <dsp:sp modelId="{18F781ED-A56E-434C-A5F6-BBC94B395067}">
      <dsp:nvSpPr>
        <dsp:cNvPr id="0" name=""/>
        <dsp:cNvSpPr/>
      </dsp:nvSpPr>
      <dsp:spPr>
        <a:xfrm>
          <a:off x="7006978" y="1613082"/>
          <a:ext cx="1574260"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4179" tIns="165100" rIns="124179" bIns="165100" numCol="1" spcCol="1270" anchor="t" anchorCtr="0">
          <a:noAutofit/>
        </a:bodyPr>
        <a:lstStyle/>
        <a:p>
          <a:pPr marL="0" lvl="0" indent="0" algn="l" defTabSz="488950">
            <a:lnSpc>
              <a:spcPct val="90000"/>
            </a:lnSpc>
            <a:spcBef>
              <a:spcPct val="0"/>
            </a:spcBef>
            <a:spcAft>
              <a:spcPct val="35000"/>
            </a:spcAft>
            <a:buNone/>
          </a:pPr>
          <a:r>
            <a:rPr lang="en-GB" sz="1100" b="0" i="0" kern="1200" dirty="0"/>
            <a:t>Children acquire the skills to use knowledge and scientific evidence to draw conclusions, notice patterns and present findings.</a:t>
          </a:r>
          <a:endParaRPr lang="en-US" sz="1100" kern="1200" dirty="0"/>
        </a:p>
      </dsp:txBody>
      <dsp:txXfrm>
        <a:off x="7006978" y="1927934"/>
        <a:ext cx="1574260" cy="1650748"/>
      </dsp:txXfrm>
    </dsp:sp>
    <dsp:sp modelId="{89B3C417-9FA2-A046-875F-68184B06B4BC}">
      <dsp:nvSpPr>
        <dsp:cNvPr id="0" name=""/>
        <dsp:cNvSpPr/>
      </dsp:nvSpPr>
      <dsp:spPr>
        <a:xfrm>
          <a:off x="8756157" y="1110032"/>
          <a:ext cx="787130" cy="72"/>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7709EDA9-EDEF-F740-B1FB-1AE88BFE394F}">
      <dsp:nvSpPr>
        <dsp:cNvPr id="0" name=""/>
        <dsp:cNvSpPr/>
      </dsp:nvSpPr>
      <dsp:spPr>
        <a:xfrm>
          <a:off x="9205874" y="772655"/>
          <a:ext cx="674826" cy="674826"/>
        </a:xfrm>
        <a:prstGeom prst="ellips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26187" tIns="26187" rIns="26187" bIns="26187" numCol="1" spcCol="1270" anchor="ctr" anchorCtr="0">
          <a:noAutofit/>
        </a:bodyPr>
        <a:lstStyle/>
        <a:p>
          <a:pPr marL="0" lvl="0" indent="0" algn="ctr" defTabSz="1333500">
            <a:lnSpc>
              <a:spcPct val="90000"/>
            </a:lnSpc>
            <a:spcBef>
              <a:spcPct val="0"/>
            </a:spcBef>
            <a:spcAft>
              <a:spcPct val="35000"/>
            </a:spcAft>
            <a:buNone/>
          </a:pPr>
          <a:r>
            <a:rPr lang="en-US" sz="3000" kern="1200"/>
            <a:t>6</a:t>
          </a:r>
        </a:p>
      </dsp:txBody>
      <dsp:txXfrm>
        <a:off x="9304700" y="871481"/>
        <a:ext cx="477174" cy="477174"/>
      </dsp:txXfrm>
    </dsp:sp>
    <dsp:sp modelId="{33EE7411-4429-424C-9D80-575E71F66467}">
      <dsp:nvSpPr>
        <dsp:cNvPr id="0" name=""/>
        <dsp:cNvSpPr/>
      </dsp:nvSpPr>
      <dsp:spPr>
        <a:xfrm>
          <a:off x="8756157" y="1613082"/>
          <a:ext cx="1574260" cy="1965600"/>
        </a:xfrm>
        <a:prstGeom prst="upArrowCallout">
          <a:avLst>
            <a:gd name="adj1" fmla="val 50000"/>
            <a:gd name="adj2" fmla="val 20000"/>
            <a:gd name="adj3" fmla="val 20000"/>
            <a:gd name="adj4" fmla="val 100000"/>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4179" tIns="165100" rIns="124179" bIns="165100" numCol="1" spcCol="1270" anchor="t" anchorCtr="0">
          <a:noAutofit/>
        </a:bodyPr>
        <a:lstStyle/>
        <a:p>
          <a:pPr marL="0" lvl="0" indent="0" algn="l" defTabSz="488950">
            <a:lnSpc>
              <a:spcPct val="90000"/>
            </a:lnSpc>
            <a:spcBef>
              <a:spcPct val="0"/>
            </a:spcBef>
            <a:spcAft>
              <a:spcPct val="35000"/>
            </a:spcAft>
            <a:buNone/>
          </a:pPr>
          <a:r>
            <a:rPr lang="en-GB" sz="1100" b="0" i="0" kern="1200" dirty="0"/>
            <a:t>Children develop the necessary skills to use </a:t>
          </a:r>
          <a:r>
            <a:rPr lang="en-GB" sz="1100" b="1" i="0" kern="1200" dirty="0"/>
            <a:t>scientific evidence and secondary sources of information</a:t>
          </a:r>
          <a:r>
            <a:rPr lang="en-GB" sz="1100" b="0" i="0" kern="1200" dirty="0"/>
            <a:t> to support and refute scientific ideas.</a:t>
          </a:r>
          <a:endParaRPr lang="en-US" sz="1100" kern="1200" dirty="0"/>
        </a:p>
      </dsp:txBody>
      <dsp:txXfrm>
        <a:off x="8756157" y="1927934"/>
        <a:ext cx="1574260" cy="165074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AF53C-8454-B247-A968-7AE71D0C796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67F65C2-0C4A-054C-B497-5E4C98C9AF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6B5E89-37BC-A342-BEF5-9CA9097EBB56}"/>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5" name="Footer Placeholder 4">
            <a:extLst>
              <a:ext uri="{FF2B5EF4-FFF2-40B4-BE49-F238E27FC236}">
                <a16:creationId xmlns:a16="http://schemas.microsoft.com/office/drawing/2014/main" id="{AB187D7D-6A40-724C-A08D-850769B9BE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B31FA7-C8A9-AE4E-8A64-BCCF4823B779}"/>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823466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4570-22B0-C446-9E0C-FD852B0BB9A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B62F0D1-A214-E847-95D4-155B168B384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BF5DFBE-0989-7F43-A28E-8E4A77290864}"/>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5" name="Footer Placeholder 4">
            <a:extLst>
              <a:ext uri="{FF2B5EF4-FFF2-40B4-BE49-F238E27FC236}">
                <a16:creationId xmlns:a16="http://schemas.microsoft.com/office/drawing/2014/main" id="{C739F88D-C5E6-9444-ADDB-2A991B180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F3D739-AE45-B046-BB6E-D0820FD76A6D}"/>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2115071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DA66A-7B91-BA4B-B9FB-C024266580F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C26825D-E712-7A4C-91EA-C32A340662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52C1D91-5125-A64C-AF5E-08E6D16159E2}"/>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5" name="Footer Placeholder 4">
            <a:extLst>
              <a:ext uri="{FF2B5EF4-FFF2-40B4-BE49-F238E27FC236}">
                <a16:creationId xmlns:a16="http://schemas.microsoft.com/office/drawing/2014/main" id="{73BA9A3A-98C9-814A-BF0E-B51569A65B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5D0A31-0CB6-8D48-BD31-08FBF24ABDAE}"/>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212650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927D3-FC04-6B4F-8E6D-3312006780D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82DB542-6DED-AC40-912C-27B952E0049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269D74A-5F71-2440-93ED-7841CF748E7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CC3AF37-5B28-424C-872F-8882EDEC0A9E}"/>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6" name="Footer Placeholder 5">
            <a:extLst>
              <a:ext uri="{FF2B5EF4-FFF2-40B4-BE49-F238E27FC236}">
                <a16:creationId xmlns:a16="http://schemas.microsoft.com/office/drawing/2014/main" id="{F1113D5D-A1AB-704E-874F-37C4CFD232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B26BD4-5DD1-9F43-B00C-CB103D5B0D5D}"/>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3974755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73FAD-8C48-A24A-972D-1EE98A3E686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A36689B-F375-F441-A93D-8239D33093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61B242B-B693-2F4B-96A4-9565A7D9F36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56F3ADD-1769-3C46-95FB-6EF0026BF8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7132CB4-148C-F84D-B5E9-3CBBF135446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AF6B200-8E0E-9A43-B8B4-C792B26B1B8C}"/>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8" name="Footer Placeholder 7">
            <a:extLst>
              <a:ext uri="{FF2B5EF4-FFF2-40B4-BE49-F238E27FC236}">
                <a16:creationId xmlns:a16="http://schemas.microsoft.com/office/drawing/2014/main" id="{FBDA2C2D-340C-0E45-9F8A-68715D8B41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F1F3E1B-147A-E64C-9F33-C5AF7497AE08}"/>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2679587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2D918-7F54-8B49-A002-93ACA62F783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5D542EA-F977-B94C-9FDD-4D757F9C2A3D}"/>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4" name="Footer Placeholder 3">
            <a:extLst>
              <a:ext uri="{FF2B5EF4-FFF2-40B4-BE49-F238E27FC236}">
                <a16:creationId xmlns:a16="http://schemas.microsoft.com/office/drawing/2014/main" id="{06492F42-75AB-BC49-BD20-29FDA5F01FB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0A0936A-D220-0645-9829-08B065149466}"/>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759268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466051-E999-0445-A8C2-5608DAF9A11A}"/>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3" name="Footer Placeholder 2">
            <a:extLst>
              <a:ext uri="{FF2B5EF4-FFF2-40B4-BE49-F238E27FC236}">
                <a16:creationId xmlns:a16="http://schemas.microsoft.com/office/drawing/2014/main" id="{FA0A07D5-1B3C-0445-9183-B84BB18A5A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B392DF2-25D7-4D44-B44C-EF639807ACF4}"/>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4144473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9A29A-716A-0341-8929-301AAAC8C5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2BD44AA-C220-C149-9DBE-E18B8B9C16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4A8C13C-3F0F-3D41-BF55-A0764E2127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A42DFE3-3F5D-824F-9E9A-36D479D8B803}"/>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6" name="Footer Placeholder 5">
            <a:extLst>
              <a:ext uri="{FF2B5EF4-FFF2-40B4-BE49-F238E27FC236}">
                <a16:creationId xmlns:a16="http://schemas.microsoft.com/office/drawing/2014/main" id="{CED913EA-258F-9948-8293-F13E3BEF9F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3C6C14-4433-024E-8A03-94946F804B17}"/>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1325979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689D6-87CF-3646-8398-24790AD6AAA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452F89A-C626-B64D-989D-7C140378DD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6E483C0-1F03-1C43-AA90-AC3CCFAAE1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6B4259B-8763-974C-B1EA-37BA8FAF8B4F}"/>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6" name="Footer Placeholder 5">
            <a:extLst>
              <a:ext uri="{FF2B5EF4-FFF2-40B4-BE49-F238E27FC236}">
                <a16:creationId xmlns:a16="http://schemas.microsoft.com/office/drawing/2014/main" id="{59505269-15EB-B948-AA75-0A3D9EDC8B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C055E6-24E8-A24D-BCF9-8F000735574D}"/>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3128709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E3A59-2F52-FB42-9652-BBCB575811A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A1E4BB2-7637-C749-BCAA-F38B368CB8E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885B25A-378F-F447-A735-0BC408841B63}"/>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5" name="Footer Placeholder 4">
            <a:extLst>
              <a:ext uri="{FF2B5EF4-FFF2-40B4-BE49-F238E27FC236}">
                <a16:creationId xmlns:a16="http://schemas.microsoft.com/office/drawing/2014/main" id="{583E8CB9-33CB-CC48-B172-998AB2844E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CC55D6-2D25-814E-B3F8-FBBAE7D28CC1}"/>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1999950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2C6F83-F100-8B44-886E-D818C2C75F1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F1B6A28-5D53-8749-8A72-4667C213B7D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DD69ED1-0643-C34A-933A-65750D86AF3D}"/>
              </a:ext>
            </a:extLst>
          </p:cNvPr>
          <p:cNvSpPr>
            <a:spLocks noGrp="1"/>
          </p:cNvSpPr>
          <p:nvPr>
            <p:ph type="dt" sz="half" idx="10"/>
          </p:nvPr>
        </p:nvSpPr>
        <p:spPr/>
        <p:txBody>
          <a:bodyPr/>
          <a:lstStyle/>
          <a:p>
            <a:fld id="{A45E24EA-0350-E446-835D-355B2BE0E20F}" type="datetimeFigureOut">
              <a:rPr lang="en-GB" smtClean="0"/>
              <a:t>01/06/2026</a:t>
            </a:fld>
            <a:endParaRPr lang="en-GB"/>
          </a:p>
        </p:txBody>
      </p:sp>
      <p:sp>
        <p:nvSpPr>
          <p:cNvPr id="5" name="Footer Placeholder 4">
            <a:extLst>
              <a:ext uri="{FF2B5EF4-FFF2-40B4-BE49-F238E27FC236}">
                <a16:creationId xmlns:a16="http://schemas.microsoft.com/office/drawing/2014/main" id="{B8BADDDC-63C3-4342-AB58-D6F74A01B1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CFAACE-703F-034C-8386-2D28D71950EA}"/>
              </a:ext>
            </a:extLst>
          </p:cNvPr>
          <p:cNvSpPr>
            <a:spLocks noGrp="1"/>
          </p:cNvSpPr>
          <p:nvPr>
            <p:ph type="sldNum" sz="quarter" idx="12"/>
          </p:nvPr>
        </p:nvSpPr>
        <p:spPr/>
        <p:txBody>
          <a:bodyPr/>
          <a:lstStyle/>
          <a:p>
            <a:fld id="{F01950A7-009D-624C-B9D2-6A4705C9B609}" type="slidenum">
              <a:rPr lang="en-GB" smtClean="0"/>
              <a:t>‹#›</a:t>
            </a:fld>
            <a:endParaRPr lang="en-GB"/>
          </a:p>
        </p:txBody>
      </p:sp>
    </p:spTree>
    <p:extLst>
      <p:ext uri="{BB962C8B-B14F-4D97-AF65-F5344CB8AC3E}">
        <p14:creationId xmlns:p14="http://schemas.microsoft.com/office/powerpoint/2010/main" val="3911480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FC20EC-E723-644A-8967-93F26F1823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D928F80-D7FA-D545-B964-8FEFBE9D23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5160729-40A1-674F-96A0-608DA104C1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5E24EA-0350-E446-835D-355B2BE0E20F}" type="datetimeFigureOut">
              <a:rPr lang="en-GB" smtClean="0"/>
              <a:t>01/06/2026</a:t>
            </a:fld>
            <a:endParaRPr lang="en-GB"/>
          </a:p>
        </p:txBody>
      </p:sp>
      <p:sp>
        <p:nvSpPr>
          <p:cNvPr id="5" name="Footer Placeholder 4">
            <a:extLst>
              <a:ext uri="{FF2B5EF4-FFF2-40B4-BE49-F238E27FC236}">
                <a16:creationId xmlns:a16="http://schemas.microsoft.com/office/drawing/2014/main" id="{A41F91E0-F5DD-9E43-9D4D-0C9E1DFA65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AB6395C-0B72-114E-94C4-7AB9C8AB43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1950A7-009D-624C-B9D2-6A4705C9B609}" type="slidenum">
              <a:rPr lang="en-GB" smtClean="0"/>
              <a:t>‹#›</a:t>
            </a:fld>
            <a:endParaRPr lang="en-GB"/>
          </a:p>
        </p:txBody>
      </p:sp>
    </p:spTree>
    <p:extLst>
      <p:ext uri="{BB962C8B-B14F-4D97-AF65-F5344CB8AC3E}">
        <p14:creationId xmlns:p14="http://schemas.microsoft.com/office/powerpoint/2010/main" val="8365367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561AD0F-2B15-4989-ABCB-25A120A18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5707F116-8EC0-4822-9067-186AC8C96E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828180" y="1316432"/>
            <a:ext cx="4225136" cy="422513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4" name="Freeform: Shape 13">
            <a:extLst>
              <a:ext uri="{FF2B5EF4-FFF2-40B4-BE49-F238E27FC236}">
                <a16:creationId xmlns:a16="http://schemas.microsoft.com/office/drawing/2014/main" id="{B1ECBAC9-8FF8-4D44-BD49-6B81C3816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12690" y="-514542"/>
            <a:ext cx="2039436" cy="1444373"/>
          </a:xfrm>
          <a:custGeom>
            <a:avLst/>
            <a:gdLst>
              <a:gd name="connsiteX0" fmla="*/ 0 w 2495927"/>
              <a:gd name="connsiteY0" fmla="*/ 1767670 h 1767670"/>
              <a:gd name="connsiteX1" fmla="*/ 1767670 w 2495927"/>
              <a:gd name="connsiteY1" fmla="*/ 0 h 1767670"/>
              <a:gd name="connsiteX2" fmla="*/ 2495927 w 2495927"/>
              <a:gd name="connsiteY2" fmla="*/ 728256 h 1767670"/>
              <a:gd name="connsiteX3" fmla="*/ 2495927 w 2495927"/>
              <a:gd name="connsiteY3" fmla="*/ 1767670 h 1767670"/>
            </a:gdLst>
            <a:ahLst/>
            <a:cxnLst>
              <a:cxn ang="0">
                <a:pos x="connsiteX0" y="connsiteY0"/>
              </a:cxn>
              <a:cxn ang="0">
                <a:pos x="connsiteX1" y="connsiteY1"/>
              </a:cxn>
              <a:cxn ang="0">
                <a:pos x="connsiteX2" y="connsiteY2"/>
              </a:cxn>
              <a:cxn ang="0">
                <a:pos x="connsiteX3" y="connsiteY3"/>
              </a:cxn>
            </a:cxnLst>
            <a:rect l="l" t="t" r="r" b="b"/>
            <a:pathLst>
              <a:path w="2495927" h="1767670">
                <a:moveTo>
                  <a:pt x="0" y="1767670"/>
                </a:moveTo>
                <a:lnTo>
                  <a:pt x="1767670" y="0"/>
                </a:lnTo>
                <a:lnTo>
                  <a:pt x="2495927" y="728256"/>
                </a:lnTo>
                <a:lnTo>
                  <a:pt x="2495927" y="176767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0F234A-713C-4B90-B43E-8F10C8B67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63387" y="539055"/>
            <a:ext cx="745834" cy="745834"/>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28836FF-97B4-4EE9-AF5D-39FF0F5AC8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45850" y="1748175"/>
            <a:ext cx="933492" cy="93349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329D9A-3D48-4B69-939D-2A480F147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905250" y="5023033"/>
            <a:ext cx="856138" cy="856138"/>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D5CC4CB-7B78-480A-A0AE-A8A35C08E1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909228" y="5596021"/>
            <a:ext cx="381459" cy="38145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C580C66-5435-4F00-873E-679D3D5049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19130" y="5848285"/>
            <a:ext cx="714978" cy="71497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Isosceles Triangle 25">
            <a:extLst>
              <a:ext uri="{FF2B5EF4-FFF2-40B4-BE49-F238E27FC236}">
                <a16:creationId xmlns:a16="http://schemas.microsoft.com/office/drawing/2014/main" id="{B4AFD177-1A38-4FAE-87D4-840AE22C86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35950" y="5474491"/>
            <a:ext cx="2767017" cy="1383509"/>
          </a:xfrm>
          <a:prstGeom prst="triangl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shape&#10;&#10;Description automatically generated">
            <a:extLst>
              <a:ext uri="{FF2B5EF4-FFF2-40B4-BE49-F238E27FC236}">
                <a16:creationId xmlns:a16="http://schemas.microsoft.com/office/drawing/2014/main" id="{B1DBDDDC-821A-C847-A447-CB13C9F09C4C}"/>
              </a:ext>
            </a:extLst>
          </p:cNvPr>
          <p:cNvPicPr>
            <a:picLocks noChangeAspect="1"/>
          </p:cNvPicPr>
          <p:nvPr/>
        </p:nvPicPr>
        <p:blipFill>
          <a:blip r:embed="rId2"/>
          <a:stretch>
            <a:fillRect/>
          </a:stretch>
        </p:blipFill>
        <p:spPr>
          <a:xfrm>
            <a:off x="321735" y="871603"/>
            <a:ext cx="4580065" cy="5114793"/>
          </a:xfrm>
          <a:prstGeom prst="rect">
            <a:avLst/>
          </a:prstGeom>
        </p:spPr>
      </p:pic>
      <p:sp>
        <p:nvSpPr>
          <p:cNvPr id="28" name="Freeform: Shape 27">
            <a:extLst>
              <a:ext uri="{FF2B5EF4-FFF2-40B4-BE49-F238E27FC236}">
                <a16:creationId xmlns:a16="http://schemas.microsoft.com/office/drawing/2014/main" id="{655520DF-BCFA-4422-B5D9-A5A1FABAD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274246" y="753376"/>
            <a:ext cx="5353835" cy="5353835"/>
          </a:xfrm>
          <a:custGeom>
            <a:avLst/>
            <a:gdLst>
              <a:gd name="connsiteX0" fmla="*/ 690507 w 5353835"/>
              <a:gd name="connsiteY0" fmla="*/ 5273742 h 5353835"/>
              <a:gd name="connsiteX1" fmla="*/ 4938299 w 5353835"/>
              <a:gd name="connsiteY1" fmla="*/ 5273742 h 5353835"/>
              <a:gd name="connsiteX2" fmla="*/ 4858206 w 5353835"/>
              <a:gd name="connsiteY2" fmla="*/ 5353835 h 5353835"/>
              <a:gd name="connsiteX3" fmla="*/ 770600 w 5353835"/>
              <a:gd name="connsiteY3" fmla="*/ 5353835 h 5353835"/>
              <a:gd name="connsiteX4" fmla="*/ 433255 w 5353835"/>
              <a:gd name="connsiteY4" fmla="*/ 80093 h 5353835"/>
              <a:gd name="connsiteX5" fmla="*/ 513348 w 5353835"/>
              <a:gd name="connsiteY5" fmla="*/ 0 h 5353835"/>
              <a:gd name="connsiteX6" fmla="*/ 5353835 w 5353835"/>
              <a:gd name="connsiteY6" fmla="*/ 0 h 5353835"/>
              <a:gd name="connsiteX7" fmla="*/ 5353835 w 5353835"/>
              <a:gd name="connsiteY7" fmla="*/ 4858206 h 5353835"/>
              <a:gd name="connsiteX8" fmla="*/ 5273742 w 5353835"/>
              <a:gd name="connsiteY8" fmla="*/ 4938299 h 5353835"/>
              <a:gd name="connsiteX9" fmla="*/ 5273742 w 5353835"/>
              <a:gd name="connsiteY9" fmla="*/ 80093 h 5353835"/>
              <a:gd name="connsiteX10" fmla="*/ 0 w 5353835"/>
              <a:gd name="connsiteY10" fmla="*/ 513348 h 5353835"/>
              <a:gd name="connsiteX11" fmla="*/ 80093 w 5353835"/>
              <a:gd name="connsiteY11" fmla="*/ 433255 h 5353835"/>
              <a:gd name="connsiteX12" fmla="*/ 80093 w 5353835"/>
              <a:gd name="connsiteY12" fmla="*/ 4663328 h 5353835"/>
              <a:gd name="connsiteX13" fmla="*/ 0 w 5353835"/>
              <a:gd name="connsiteY13" fmla="*/ 4583235 h 535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353835" h="5353835">
                <a:moveTo>
                  <a:pt x="690507" y="5273742"/>
                </a:moveTo>
                <a:lnTo>
                  <a:pt x="4938299" y="5273742"/>
                </a:lnTo>
                <a:lnTo>
                  <a:pt x="4858206" y="5353835"/>
                </a:lnTo>
                <a:lnTo>
                  <a:pt x="770600" y="5353835"/>
                </a:lnTo>
                <a:close/>
                <a:moveTo>
                  <a:pt x="433255" y="80093"/>
                </a:moveTo>
                <a:lnTo>
                  <a:pt x="513348" y="0"/>
                </a:lnTo>
                <a:lnTo>
                  <a:pt x="5353835" y="0"/>
                </a:lnTo>
                <a:lnTo>
                  <a:pt x="5353835" y="4858206"/>
                </a:lnTo>
                <a:lnTo>
                  <a:pt x="5273742" y="4938299"/>
                </a:lnTo>
                <a:lnTo>
                  <a:pt x="5273742" y="80093"/>
                </a:lnTo>
                <a:close/>
                <a:moveTo>
                  <a:pt x="0" y="513348"/>
                </a:moveTo>
                <a:lnTo>
                  <a:pt x="80093" y="433255"/>
                </a:lnTo>
                <a:lnTo>
                  <a:pt x="80093" y="4663328"/>
                </a:lnTo>
                <a:lnTo>
                  <a:pt x="0" y="45832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34930112-0C86-CC44-BCD7-C866FC604DD2}"/>
              </a:ext>
            </a:extLst>
          </p:cNvPr>
          <p:cNvSpPr>
            <a:spLocks noGrp="1"/>
          </p:cNvSpPr>
          <p:nvPr>
            <p:ph type="subTitle" idx="1"/>
          </p:nvPr>
        </p:nvSpPr>
        <p:spPr>
          <a:xfrm>
            <a:off x="7757565" y="4557900"/>
            <a:ext cx="2442690" cy="915772"/>
          </a:xfrm>
          <a:noFill/>
        </p:spPr>
        <p:txBody>
          <a:bodyPr>
            <a:normAutofit/>
          </a:bodyPr>
          <a:lstStyle/>
          <a:p>
            <a:r>
              <a:rPr lang="en-GB" sz="2000">
                <a:solidFill>
                  <a:srgbClr val="080808"/>
                </a:solidFill>
              </a:rPr>
              <a:t>Curriculum overview</a:t>
            </a:r>
          </a:p>
        </p:txBody>
      </p:sp>
      <p:sp>
        <p:nvSpPr>
          <p:cNvPr id="2" name="Title 1">
            <a:extLst>
              <a:ext uri="{FF2B5EF4-FFF2-40B4-BE49-F238E27FC236}">
                <a16:creationId xmlns:a16="http://schemas.microsoft.com/office/drawing/2014/main" id="{7028B35A-9CBE-1D49-A484-EBDEAD94E981}"/>
              </a:ext>
            </a:extLst>
          </p:cNvPr>
          <p:cNvSpPr>
            <a:spLocks noGrp="1"/>
          </p:cNvSpPr>
          <p:nvPr>
            <p:ph type="ctrTitle"/>
          </p:nvPr>
        </p:nvSpPr>
        <p:spPr>
          <a:xfrm>
            <a:off x="6826981" y="2452526"/>
            <a:ext cx="4248318" cy="1952947"/>
          </a:xfrm>
          <a:noFill/>
        </p:spPr>
        <p:txBody>
          <a:bodyPr anchor="ctr">
            <a:normAutofit/>
          </a:bodyPr>
          <a:lstStyle/>
          <a:p>
            <a:r>
              <a:rPr lang="en-GB" sz="3600" dirty="0">
                <a:solidFill>
                  <a:srgbClr val="080808"/>
                </a:solidFill>
              </a:rPr>
              <a:t>Science at Norfolk Community Primary School</a:t>
            </a:r>
          </a:p>
        </p:txBody>
      </p:sp>
    </p:spTree>
    <p:extLst>
      <p:ext uri="{BB962C8B-B14F-4D97-AF65-F5344CB8AC3E}">
        <p14:creationId xmlns:p14="http://schemas.microsoft.com/office/powerpoint/2010/main" val="3328263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95A03D3-71CD-D641-BEA2-CD34266F83F3}"/>
              </a:ext>
            </a:extLst>
          </p:cNvPr>
          <p:cNvSpPr>
            <a:spLocks noGrp="1"/>
          </p:cNvSpPr>
          <p:nvPr>
            <p:ph type="title"/>
          </p:nvPr>
        </p:nvSpPr>
        <p:spPr>
          <a:xfrm>
            <a:off x="643467" y="1698171"/>
            <a:ext cx="3962061" cy="4516360"/>
          </a:xfrm>
        </p:spPr>
        <p:txBody>
          <a:bodyPr anchor="t">
            <a:normAutofit/>
          </a:bodyPr>
          <a:lstStyle/>
          <a:p>
            <a:r>
              <a:rPr lang="en-GB" sz="3600"/>
              <a:t>Vision</a:t>
            </a:r>
          </a:p>
        </p:txBody>
      </p:sp>
      <p:sp>
        <p:nvSpPr>
          <p:cNvPr id="30" name="Rectangle 29">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4" name="Freeform: Shape 33">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Rectangle 35">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BD87FB77-D71D-EE4D-882E-0D8B1CB172F8}"/>
              </a:ext>
            </a:extLst>
          </p:cNvPr>
          <p:cNvSpPr>
            <a:spLocks noGrp="1"/>
          </p:cNvSpPr>
          <p:nvPr>
            <p:ph idx="1"/>
          </p:nvPr>
        </p:nvSpPr>
        <p:spPr>
          <a:xfrm>
            <a:off x="4731679" y="1098227"/>
            <a:ext cx="6478513" cy="4516361"/>
          </a:xfrm>
        </p:spPr>
        <p:txBody>
          <a:bodyPr>
            <a:normAutofit fontScale="62500" lnSpcReduction="20000"/>
          </a:bodyPr>
          <a:lstStyle/>
          <a:p>
            <a:pPr marL="0" indent="0" fontAlgn="t">
              <a:buNone/>
            </a:pPr>
            <a:r>
              <a:rPr lang="en-GB" dirty="0"/>
              <a:t>At Norfolk Community Primary School this is what we believe science should be like:</a:t>
            </a:r>
          </a:p>
          <a:p>
            <a:pPr fontAlgn="t"/>
            <a:r>
              <a:rPr lang="en-GB" dirty="0"/>
              <a:t>Science is fun and hands on.</a:t>
            </a:r>
          </a:p>
          <a:p>
            <a:pPr fontAlgn="t"/>
            <a:r>
              <a:rPr lang="en-GB" dirty="0"/>
              <a:t>Children get a light bulb moment and realise why something happens.</a:t>
            </a:r>
          </a:p>
          <a:p>
            <a:pPr fontAlgn="t"/>
            <a:r>
              <a:rPr lang="en-GB" dirty="0"/>
              <a:t>Science is seen as important and relevant to the children's lives.</a:t>
            </a:r>
          </a:p>
          <a:p>
            <a:pPr fontAlgn="t"/>
            <a:r>
              <a:rPr lang="en-GB" dirty="0"/>
              <a:t>Science learning is cross curricular</a:t>
            </a:r>
          </a:p>
          <a:p>
            <a:pPr fontAlgn="t"/>
            <a:r>
              <a:rPr lang="en-GB" dirty="0"/>
              <a:t>Children learn practically.</a:t>
            </a:r>
          </a:p>
          <a:p>
            <a:pPr fontAlgn="t"/>
            <a:r>
              <a:rPr lang="en-GB" dirty="0"/>
              <a:t>Science learning is celebrated on displays around the school.</a:t>
            </a:r>
          </a:p>
          <a:p>
            <a:pPr fontAlgn="t"/>
            <a:r>
              <a:rPr lang="en-GB" dirty="0"/>
              <a:t>Children are excited about finding things out for themselves.</a:t>
            </a:r>
          </a:p>
          <a:p>
            <a:pPr fontAlgn="t"/>
            <a:r>
              <a:rPr lang="en-GB" dirty="0"/>
              <a:t>Children use all their senses to discover and find things out.</a:t>
            </a:r>
          </a:p>
          <a:p>
            <a:pPr fontAlgn="t"/>
            <a:r>
              <a:rPr lang="en-GB" dirty="0"/>
              <a:t>Science learning carries on at home with parents and guardians</a:t>
            </a:r>
          </a:p>
          <a:p>
            <a:endParaRPr lang="en-GB" sz="1400" dirty="0"/>
          </a:p>
        </p:txBody>
      </p:sp>
      <p:sp>
        <p:nvSpPr>
          <p:cNvPr id="38" name="Isosceles Triangle 37">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Isosceles Triangle 39">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03553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A03D3-71CD-D641-BEA2-CD34266F83F3}"/>
              </a:ext>
            </a:extLst>
          </p:cNvPr>
          <p:cNvSpPr>
            <a:spLocks noGrp="1"/>
          </p:cNvSpPr>
          <p:nvPr>
            <p:ph type="title"/>
          </p:nvPr>
        </p:nvSpPr>
        <p:spPr>
          <a:xfrm>
            <a:off x="643467" y="1698171"/>
            <a:ext cx="3962061" cy="4516360"/>
          </a:xfrm>
        </p:spPr>
        <p:txBody>
          <a:bodyPr anchor="t">
            <a:normAutofit/>
          </a:bodyPr>
          <a:lstStyle/>
          <a:p>
            <a:r>
              <a:rPr lang="en-GB" sz="3600"/>
              <a:t>Vision</a:t>
            </a:r>
          </a:p>
        </p:txBody>
      </p:sp>
      <p:sp>
        <p:nvSpPr>
          <p:cNvPr id="3" name="Content Placeholder 2">
            <a:extLst>
              <a:ext uri="{FF2B5EF4-FFF2-40B4-BE49-F238E27FC236}">
                <a16:creationId xmlns:a16="http://schemas.microsoft.com/office/drawing/2014/main" id="{BD87FB77-D71D-EE4D-882E-0D8B1CB172F8}"/>
              </a:ext>
            </a:extLst>
          </p:cNvPr>
          <p:cNvSpPr>
            <a:spLocks noGrp="1"/>
          </p:cNvSpPr>
          <p:nvPr>
            <p:ph idx="1"/>
          </p:nvPr>
        </p:nvSpPr>
        <p:spPr>
          <a:xfrm>
            <a:off x="4731679" y="1098227"/>
            <a:ext cx="6478513" cy="4516361"/>
          </a:xfrm>
        </p:spPr>
        <p:txBody>
          <a:bodyPr>
            <a:normAutofit fontScale="32500" lnSpcReduction="20000"/>
          </a:bodyPr>
          <a:lstStyle/>
          <a:p>
            <a:pPr fontAlgn="t"/>
            <a:r>
              <a:rPr lang="en-GB" dirty="0"/>
              <a:t>The principal focus of science teaching in key stage 1 is to enable pupils to experience and observe phenomena, looking more closely at the natural and humanly-constructed world around them. They are encouraged to be curious and ask questions about what they notice. They should be helped to develop their understanding of scientific ideas by using different types of scientific enquiry to answer their own questions, including observing changes over a period of time, noticing patterns, grouping and classifying things, carrying out simple comparative tests, and finding things out using secondary sources of information. They begin to use simple scientific language to talk about what they have found out and communicate their ideas to a range of audiences in a variety of ways. Most of the learning about science is done through the use of first-hand practical experiences, with reference to secondary sources, such as books, photographs and videos.</a:t>
            </a:r>
          </a:p>
          <a:p>
            <a:pPr fontAlgn="t"/>
            <a:r>
              <a:rPr lang="en-GB" dirty="0"/>
              <a:t>‘Working scientifically’ is described separately, but is taught through and clearly related to the programme of study.</a:t>
            </a:r>
          </a:p>
          <a:p>
            <a:pPr marL="0" indent="0" fontAlgn="t">
              <a:buNone/>
            </a:pPr>
            <a:endParaRPr lang="en-GB" dirty="0"/>
          </a:p>
          <a:p>
            <a:pPr fontAlgn="t"/>
            <a:r>
              <a:rPr lang="en-GB" dirty="0"/>
              <a:t>The principal focus of science teaching in lower key stage 2 is to enable pupils to broaden their scientific view of the world around them. They do this through exploring, talking about, testing and developing ideas about everyday phenomena and the relationships between living things and familiar environments, and by beginning to develop their ideas about functions, relationships and interactions. They ask their own questions about what they observe and make some decisions about which types of scientific enquiry are likely to be the best ways of answering them, including observing changes over time, noticing patterns, grouping and classifying things, carrying out simple comparative and fair tests and finding things out using secondary sources of information. They learn to draw simple conclusions and use some scientific language, first, to talk about and, later, to write about what they have found out.</a:t>
            </a:r>
          </a:p>
          <a:p>
            <a:pPr fontAlgn="t"/>
            <a:r>
              <a:rPr lang="en-GB" dirty="0"/>
              <a:t>‘Working scientifically’ is described separately, but is taught through and clearly related the programme of study.</a:t>
            </a:r>
          </a:p>
          <a:p>
            <a:pPr marL="0" indent="0" fontAlgn="t">
              <a:buNone/>
            </a:pPr>
            <a:endParaRPr lang="en-GB" dirty="0"/>
          </a:p>
          <a:p>
            <a:pPr fontAlgn="t"/>
            <a:r>
              <a:rPr lang="en-GB" dirty="0"/>
              <a:t>The principal focus of science teaching in upper key stage 2 is to enable pupils to develop a deeper understanding of a wide range of scientific ideas. They do this through exploring and talking about their ideas; asking their own questions about scientific phenomena; and analysing functions, relationships and interactions more systematically. At upper key stage 2, pupils encounter more abstract ideas and begin to recognise how these ideas help them to understand and predict how the world operates. They also begin to recognise that scientific ideas change and develop over time. They learn to select the most appropriate ways to answer science questions using different types of scientific enquiry, including observing changes over different periods of time, noticing patterns, grouping and classifying things, carrying out comparative and fair tests and finding things out using a wide range of secondary sources of information. Pupils draw conclusions based on their data and observations, use evidence to justify their ideas, and use their scientific knowledge and understanding to explain their findings.</a:t>
            </a:r>
          </a:p>
          <a:p>
            <a:pPr fontAlgn="t"/>
            <a:r>
              <a:rPr lang="en-GB" dirty="0"/>
              <a:t>‘Working and thinking scientifically’ is described separately, but must always be taught through and clearly related to the programme of study. </a:t>
            </a:r>
          </a:p>
        </p:txBody>
      </p:sp>
    </p:spTree>
    <p:extLst>
      <p:ext uri="{BB962C8B-B14F-4D97-AF65-F5344CB8AC3E}">
        <p14:creationId xmlns:p14="http://schemas.microsoft.com/office/powerpoint/2010/main" val="4220582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799C8-0271-2E43-A8A5-608F33BB1DA0}"/>
              </a:ext>
            </a:extLst>
          </p:cNvPr>
          <p:cNvSpPr>
            <a:spLocks noGrp="1"/>
          </p:cNvSpPr>
          <p:nvPr>
            <p:ph type="title"/>
          </p:nvPr>
        </p:nvSpPr>
        <p:spPr>
          <a:xfrm>
            <a:off x="524741" y="620392"/>
            <a:ext cx="3808268" cy="5504688"/>
          </a:xfrm>
        </p:spPr>
        <p:txBody>
          <a:bodyPr>
            <a:normAutofit/>
          </a:bodyPr>
          <a:lstStyle/>
          <a:p>
            <a:r>
              <a:rPr lang="en-GB" sz="5600">
                <a:solidFill>
                  <a:schemeClr val="accent5"/>
                </a:solidFill>
              </a:rPr>
              <a:t>Curriculum organisation</a:t>
            </a:r>
          </a:p>
        </p:txBody>
      </p:sp>
      <p:graphicFrame>
        <p:nvGraphicFramePr>
          <p:cNvPr id="5" name="Content Placeholder 2">
            <a:extLst>
              <a:ext uri="{FF2B5EF4-FFF2-40B4-BE49-F238E27FC236}">
                <a16:creationId xmlns:a16="http://schemas.microsoft.com/office/drawing/2014/main" id="{AE7E4101-F298-40BE-87AA-DEEB0216F316}"/>
              </a:ext>
            </a:extLst>
          </p:cNvPr>
          <p:cNvGraphicFramePr>
            <a:graphicFrameLocks noGrp="1"/>
          </p:cNvGraphicFramePr>
          <p:nvPr>
            <p:ph idx="1"/>
            <p:extLst>
              <p:ext uri="{D42A27DB-BD31-4B8C-83A1-F6EECF244321}">
                <p14:modId xmlns:p14="http://schemas.microsoft.com/office/powerpoint/2010/main" val="2147624377"/>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617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799C8-0271-2E43-A8A5-608F33BB1DA0}"/>
              </a:ext>
            </a:extLst>
          </p:cNvPr>
          <p:cNvSpPr>
            <a:spLocks noGrp="1"/>
          </p:cNvSpPr>
          <p:nvPr>
            <p:ph type="title"/>
          </p:nvPr>
        </p:nvSpPr>
        <p:spPr>
          <a:xfrm>
            <a:off x="524741" y="620392"/>
            <a:ext cx="3808268" cy="5504688"/>
          </a:xfrm>
        </p:spPr>
        <p:txBody>
          <a:bodyPr>
            <a:normAutofit/>
          </a:bodyPr>
          <a:lstStyle/>
          <a:p>
            <a:r>
              <a:rPr lang="en-GB" sz="5600">
                <a:solidFill>
                  <a:schemeClr val="accent5"/>
                </a:solidFill>
              </a:rPr>
              <a:t>Curriculum organisation</a:t>
            </a:r>
          </a:p>
        </p:txBody>
      </p:sp>
      <p:graphicFrame>
        <p:nvGraphicFramePr>
          <p:cNvPr id="5" name="Content Placeholder 2">
            <a:extLst>
              <a:ext uri="{FF2B5EF4-FFF2-40B4-BE49-F238E27FC236}">
                <a16:creationId xmlns:a16="http://schemas.microsoft.com/office/drawing/2014/main" id="{AE7E4101-F298-40BE-87AA-DEEB0216F316}"/>
              </a:ext>
            </a:extLst>
          </p:cNvPr>
          <p:cNvGraphicFramePr>
            <a:graphicFrameLocks noGrp="1"/>
          </p:cNvGraphicFramePr>
          <p:nvPr>
            <p:ph idx="1"/>
            <p:extLst>
              <p:ext uri="{D42A27DB-BD31-4B8C-83A1-F6EECF244321}">
                <p14:modId xmlns:p14="http://schemas.microsoft.com/office/powerpoint/2010/main" val="2542254174"/>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5827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3DBA94D-9722-4D7C-9A95-123358D693CC}"/>
              </a:ext>
            </a:extLst>
          </p:cNvPr>
          <p:cNvPicPr>
            <a:picLocks noChangeAspect="1"/>
          </p:cNvPicPr>
          <p:nvPr/>
        </p:nvPicPr>
        <p:blipFill rotWithShape="1">
          <a:blip r:embed="rId2">
            <a:duotone>
              <a:schemeClr val="bg2">
                <a:shade val="45000"/>
                <a:satMod val="135000"/>
              </a:schemeClr>
              <a:prstClr val="white"/>
            </a:duotone>
          </a:blip>
          <a:srcRect t="31818" r="9091"/>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E75F58-C44B-314E-930A-4838759574BF}"/>
              </a:ext>
            </a:extLst>
          </p:cNvPr>
          <p:cNvSpPr>
            <a:spLocks noGrp="1"/>
          </p:cNvSpPr>
          <p:nvPr>
            <p:ph type="title"/>
          </p:nvPr>
        </p:nvSpPr>
        <p:spPr>
          <a:xfrm>
            <a:off x="838200" y="365125"/>
            <a:ext cx="10515600" cy="1325563"/>
          </a:xfrm>
        </p:spPr>
        <p:txBody>
          <a:bodyPr>
            <a:noAutofit/>
          </a:bodyPr>
          <a:lstStyle/>
          <a:p>
            <a:r>
              <a:rPr lang="en-GB" sz="2400" b="1" dirty="0"/>
              <a:t>Intent</a:t>
            </a:r>
            <a:br>
              <a:rPr lang="en-GB" sz="1200" b="1" dirty="0"/>
            </a:br>
            <a:br>
              <a:rPr lang="en-GB" sz="1200" dirty="0"/>
            </a:br>
            <a:r>
              <a:rPr lang="en-GB" sz="2400" dirty="0"/>
              <a:t>At Norfolk Community Primary School, we aspire to help children develop as scientists, building progressively each year on the following Science key intentions:</a:t>
            </a:r>
            <a:endParaRPr lang="en-GB" sz="1200" dirty="0"/>
          </a:p>
        </p:txBody>
      </p:sp>
      <p:graphicFrame>
        <p:nvGraphicFramePr>
          <p:cNvPr id="14" name="Content Placeholder 2">
            <a:extLst>
              <a:ext uri="{FF2B5EF4-FFF2-40B4-BE49-F238E27FC236}">
                <a16:creationId xmlns:a16="http://schemas.microsoft.com/office/drawing/2014/main" id="{81CC5972-8F6D-49A3-8401-53D83C127D47}"/>
              </a:ext>
            </a:extLst>
          </p:cNvPr>
          <p:cNvGraphicFramePr>
            <a:graphicFrameLocks noGrp="1"/>
          </p:cNvGraphicFramePr>
          <p:nvPr>
            <p:ph idx="1"/>
            <p:extLst>
              <p:ext uri="{D42A27DB-BD31-4B8C-83A1-F6EECF244321}">
                <p14:modId xmlns:p14="http://schemas.microsoft.com/office/powerpoint/2010/main" val="136744559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9578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DF097-C231-C545-8F51-2AE3F527EA26}"/>
              </a:ext>
            </a:extLst>
          </p:cNvPr>
          <p:cNvSpPr>
            <a:spLocks noGrp="1"/>
          </p:cNvSpPr>
          <p:nvPr>
            <p:ph type="title"/>
          </p:nvPr>
        </p:nvSpPr>
        <p:spPr>
          <a:xfrm>
            <a:off x="1327484" y="236014"/>
            <a:ext cx="10109199" cy="598032"/>
          </a:xfrm>
        </p:spPr>
        <p:txBody>
          <a:bodyPr vert="horz" lIns="91440" tIns="45720" rIns="91440" bIns="45720" rtlCol="0" anchor="ctr">
            <a:normAutofit/>
          </a:bodyPr>
          <a:lstStyle/>
          <a:p>
            <a:r>
              <a:rPr lang="en-US" sz="3600" kern="1200" dirty="0">
                <a:solidFill>
                  <a:schemeClr val="tx1"/>
                </a:solidFill>
                <a:latin typeface="+mj-lt"/>
                <a:ea typeface="+mj-ea"/>
                <a:cs typeface="+mj-cs"/>
              </a:rPr>
              <a:t>Year group overview of topics</a:t>
            </a:r>
          </a:p>
        </p:txBody>
      </p:sp>
      <p:sp>
        <p:nvSpPr>
          <p:cNvPr id="21" name="Rectangle 20">
            <a:extLst>
              <a:ext uri="{FF2B5EF4-FFF2-40B4-BE49-F238E27FC236}">
                <a16:creationId xmlns:a16="http://schemas.microsoft.com/office/drawing/2014/main" id="{5E395AE0-8789-FAD6-A987-32E65C185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4390253"/>
          </a:xfrm>
          <a:prstGeom prst="rect">
            <a:avLst/>
          </a:prstGeom>
          <a:solidFill>
            <a:schemeClr val="bg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CF6BE6C0-12D5-E40C-DE8D-82771CEC2CEF}"/>
              </a:ext>
            </a:extLst>
          </p:cNvPr>
          <p:cNvPicPr>
            <a:picLocks noGrp="1" noChangeAspect="1"/>
          </p:cNvPicPr>
          <p:nvPr>
            <p:ph idx="1"/>
          </p:nvPr>
        </p:nvPicPr>
        <p:blipFill>
          <a:blip r:embed="rId2"/>
          <a:stretch>
            <a:fillRect/>
          </a:stretch>
        </p:blipFill>
        <p:spPr>
          <a:xfrm>
            <a:off x="1" y="876802"/>
            <a:ext cx="11670631" cy="5981198"/>
          </a:xfrm>
          <a:prstGeom prst="rect">
            <a:avLst/>
          </a:prstGeom>
        </p:spPr>
      </p:pic>
      <p:cxnSp>
        <p:nvCxnSpPr>
          <p:cNvPr id="23" name="Straight Connector 22">
            <a:extLst>
              <a:ext uri="{FF2B5EF4-FFF2-40B4-BE49-F238E27FC236}">
                <a16:creationId xmlns:a16="http://schemas.microsoft.com/office/drawing/2014/main" id="{7667AA61-5C27-F30F-D229-06CBE5709F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1" y="4811517"/>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517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EAECDE-B195-744A-967C-18E98E36D0D3}"/>
              </a:ext>
            </a:extLst>
          </p:cNvPr>
          <p:cNvSpPr txBox="1"/>
          <p:nvPr/>
        </p:nvSpPr>
        <p:spPr>
          <a:xfrm>
            <a:off x="757980" y="142875"/>
            <a:ext cx="10790555" cy="954107"/>
          </a:xfrm>
          <a:prstGeom prst="rect">
            <a:avLst/>
          </a:prstGeom>
          <a:noFill/>
        </p:spPr>
        <p:txBody>
          <a:bodyPr wrap="square" rtlCol="0">
            <a:spAutoFit/>
          </a:bodyPr>
          <a:lstStyle/>
          <a:p>
            <a:r>
              <a:rPr lang="en-GB" sz="2800" dirty="0"/>
              <a:t>Progression of knowledge, skills and concepts from Key Stage 1, through Lower Key Stage 2 and into Upper Key Stage 2</a:t>
            </a:r>
          </a:p>
        </p:txBody>
      </p:sp>
      <p:graphicFrame>
        <p:nvGraphicFramePr>
          <p:cNvPr id="4" name="Table 3"/>
          <p:cNvGraphicFramePr>
            <a:graphicFrameLocks noGrp="1"/>
          </p:cNvGraphicFramePr>
          <p:nvPr/>
        </p:nvGraphicFramePr>
        <p:xfrm>
          <a:off x="2892291" y="1819398"/>
          <a:ext cx="6407418" cy="4351338"/>
        </p:xfrm>
        <a:graphic>
          <a:graphicData uri="http://schemas.openxmlformats.org/drawingml/2006/table">
            <a:tbl>
              <a:tblPr firstRow="1" firstCol="1" bandRow="1">
                <a:tableStyleId>{5C22544A-7EE6-4342-B048-85BDC9FD1C3A}</a:tableStyleId>
              </a:tblPr>
              <a:tblGrid>
                <a:gridCol w="2135806">
                  <a:extLst>
                    <a:ext uri="{9D8B030D-6E8A-4147-A177-3AD203B41FA5}">
                      <a16:colId xmlns:a16="http://schemas.microsoft.com/office/drawing/2014/main" val="1413888966"/>
                    </a:ext>
                  </a:extLst>
                </a:gridCol>
                <a:gridCol w="2135806">
                  <a:extLst>
                    <a:ext uri="{9D8B030D-6E8A-4147-A177-3AD203B41FA5}">
                      <a16:colId xmlns:a16="http://schemas.microsoft.com/office/drawing/2014/main" val="2136268166"/>
                    </a:ext>
                  </a:extLst>
                </a:gridCol>
                <a:gridCol w="2135806">
                  <a:extLst>
                    <a:ext uri="{9D8B030D-6E8A-4147-A177-3AD203B41FA5}">
                      <a16:colId xmlns:a16="http://schemas.microsoft.com/office/drawing/2014/main" val="2977747476"/>
                    </a:ext>
                  </a:extLst>
                </a:gridCol>
              </a:tblGrid>
              <a:tr h="313681">
                <a:tc>
                  <a:txBody>
                    <a:bodyPr/>
                    <a:lstStyle/>
                    <a:p>
                      <a:pPr algn="ctr">
                        <a:lnSpc>
                          <a:spcPct val="107000"/>
                        </a:lnSpc>
                        <a:spcAft>
                          <a:spcPts val="0"/>
                        </a:spcAft>
                      </a:pPr>
                      <a:r>
                        <a:rPr lang="en-GB" sz="1000">
                          <a:effectLst/>
                        </a:rPr>
                        <a:t>Working Scientifically at Y1 &amp; Y2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59960" marR="59960" marT="0" marB="0"/>
                </a:tc>
                <a:tc>
                  <a:txBody>
                    <a:bodyPr/>
                    <a:lstStyle/>
                    <a:p>
                      <a:pPr algn="ctr">
                        <a:lnSpc>
                          <a:spcPct val="107000"/>
                        </a:lnSpc>
                        <a:spcAft>
                          <a:spcPts val="0"/>
                        </a:spcAft>
                      </a:pPr>
                      <a:r>
                        <a:rPr lang="en-GB" sz="1000">
                          <a:effectLst/>
                        </a:rPr>
                        <a:t>Working Scientifically at Y3 &amp; Y4</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59960" marR="59960" marT="0" marB="0"/>
                </a:tc>
                <a:tc>
                  <a:txBody>
                    <a:bodyPr/>
                    <a:lstStyle/>
                    <a:p>
                      <a:pPr algn="ctr">
                        <a:lnSpc>
                          <a:spcPct val="107000"/>
                        </a:lnSpc>
                        <a:spcAft>
                          <a:spcPts val="0"/>
                        </a:spcAft>
                      </a:pPr>
                      <a:r>
                        <a:rPr lang="en-GB" sz="1000">
                          <a:effectLst/>
                        </a:rPr>
                        <a:t>Working Scientifically at Y5 &amp; Y6</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59960" marR="59960" marT="0" marB="0"/>
                </a:tc>
                <a:extLst>
                  <a:ext uri="{0D108BD9-81ED-4DB2-BD59-A6C34878D82A}">
                    <a16:rowId xmlns:a16="http://schemas.microsoft.com/office/drawing/2014/main" val="2236769835"/>
                  </a:ext>
                </a:extLst>
              </a:tr>
              <a:tr h="4037657">
                <a:tc>
                  <a:txBody>
                    <a:bodyPr/>
                    <a:lstStyle/>
                    <a:p>
                      <a:pPr marL="342900" lvl="0" indent="-342900" algn="l">
                        <a:lnSpc>
                          <a:spcPct val="115000"/>
                        </a:lnSpc>
                        <a:spcAft>
                          <a:spcPts val="0"/>
                        </a:spcAft>
                        <a:buFont typeface="Symbol" panose="05050102010706020507" pitchFamily="18" charset="2"/>
                        <a:buChar char=""/>
                      </a:pPr>
                      <a:r>
                        <a:rPr lang="en-GB" sz="700">
                          <a:effectLst/>
                        </a:rPr>
                        <a:t>asking simple questions and recognising that they can be answered in different ways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observing closely, using simple equipment</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performing simple tests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identifying and classifying</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using their observations and ideas to suggest answers to questions </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gathering and recording data to help in answering questions.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59960" marR="59960" marT="0" marB="0"/>
                </a:tc>
                <a:tc>
                  <a:txBody>
                    <a:bodyPr/>
                    <a:lstStyle/>
                    <a:p>
                      <a:pPr marL="342900" lvl="0" indent="-342900" algn="l">
                        <a:lnSpc>
                          <a:spcPct val="115000"/>
                        </a:lnSpc>
                        <a:spcAft>
                          <a:spcPts val="0"/>
                        </a:spcAft>
                        <a:buFont typeface="Symbol" panose="05050102010706020507" pitchFamily="18" charset="2"/>
                        <a:buChar char=""/>
                      </a:pPr>
                      <a:r>
                        <a:rPr lang="en-GB" sz="700">
                          <a:effectLst/>
                        </a:rPr>
                        <a:t>asking relevant questions and using different types of scientific enquiries to answer them</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setting up simple practical enquiries, comparative and fair tests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making systematic and careful observations and, where appropriate, taking accurate measurements using standard units, using a range of equipment, including thermometers and data loggers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gathering, recording, classifying and presenting data in a variety of ways to help in answering questions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recording findings using simple scientific language, drawings, labelled diagrams, keys, bar charts, and tables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reporting on findings from enquiries, including oral and written explanations, displays or presentations of results and conclusions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using results to draw simple conclusions, make predictions for new values, suggest improvements and raise further questions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identifying differences, similarities or changes related to simple scientific ideas and processes</a:t>
                      </a:r>
                      <a:endParaRPr lang="en-GB" sz="1000">
                        <a:effectLst/>
                      </a:endParaRPr>
                    </a:p>
                    <a:p>
                      <a:pPr marL="342900" lvl="0" indent="-342900" algn="l">
                        <a:lnSpc>
                          <a:spcPct val="115000"/>
                        </a:lnSpc>
                        <a:spcAft>
                          <a:spcPts val="0"/>
                        </a:spcAft>
                        <a:buFont typeface="Symbol" panose="05050102010706020507" pitchFamily="18" charset="2"/>
                        <a:buChar char=""/>
                      </a:pPr>
                      <a:r>
                        <a:rPr lang="en-GB" sz="700">
                          <a:effectLst/>
                        </a:rPr>
                        <a:t>using straightforward scientific evidence to answer questions or to support their findings.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59960" marR="59960" marT="0" marB="0"/>
                </a:tc>
                <a:tc>
                  <a:txBody>
                    <a:bodyPr/>
                    <a:lstStyle/>
                    <a:p>
                      <a:pPr marL="342900" lvl="0" indent="-342900" algn="l">
                        <a:lnSpc>
                          <a:spcPct val="115000"/>
                        </a:lnSpc>
                        <a:spcAft>
                          <a:spcPts val="0"/>
                        </a:spcAft>
                        <a:buFont typeface="Symbol" panose="05050102010706020507" pitchFamily="18" charset="2"/>
                        <a:buChar char=""/>
                      </a:pPr>
                      <a:r>
                        <a:rPr lang="en-GB" sz="700" dirty="0">
                          <a:effectLst/>
                        </a:rPr>
                        <a:t>planning different types of scientific enquiries to answer questions, including recognising and controlling variables where necessary</a:t>
                      </a:r>
                      <a:endParaRPr lang="en-GB" sz="1000" dirty="0">
                        <a:effectLst/>
                      </a:endParaRPr>
                    </a:p>
                    <a:p>
                      <a:pPr marL="342900" lvl="0" indent="-342900" algn="l">
                        <a:lnSpc>
                          <a:spcPct val="115000"/>
                        </a:lnSpc>
                        <a:spcAft>
                          <a:spcPts val="0"/>
                        </a:spcAft>
                        <a:buFont typeface="Symbol" panose="05050102010706020507" pitchFamily="18" charset="2"/>
                        <a:buChar char=""/>
                      </a:pPr>
                      <a:r>
                        <a:rPr lang="en-GB" sz="700" dirty="0">
                          <a:effectLst/>
                        </a:rPr>
                        <a:t>taking measurements, using a range of scientific equipment, with increasing accuracy and precision, taking repeat readings when appropriate</a:t>
                      </a:r>
                      <a:endParaRPr lang="en-GB" sz="1000" dirty="0">
                        <a:effectLst/>
                      </a:endParaRPr>
                    </a:p>
                    <a:p>
                      <a:pPr marL="342900" lvl="0" indent="-342900" algn="l">
                        <a:lnSpc>
                          <a:spcPct val="115000"/>
                        </a:lnSpc>
                        <a:spcAft>
                          <a:spcPts val="0"/>
                        </a:spcAft>
                        <a:buFont typeface="Symbol" panose="05050102010706020507" pitchFamily="18" charset="2"/>
                        <a:buChar char=""/>
                      </a:pPr>
                      <a:r>
                        <a:rPr lang="en-GB" sz="700" dirty="0">
                          <a:effectLst/>
                        </a:rPr>
                        <a:t>recording data and results of increasing complexity using scientific diagrams and labels, classification keys, tables, scatter graphs, bar and line graphs</a:t>
                      </a:r>
                      <a:endParaRPr lang="en-GB" sz="1000" dirty="0">
                        <a:effectLst/>
                      </a:endParaRPr>
                    </a:p>
                    <a:p>
                      <a:pPr marL="342900" lvl="0" indent="-342900" algn="l">
                        <a:lnSpc>
                          <a:spcPct val="115000"/>
                        </a:lnSpc>
                        <a:spcAft>
                          <a:spcPts val="0"/>
                        </a:spcAft>
                        <a:buFont typeface="Symbol" panose="05050102010706020507" pitchFamily="18" charset="2"/>
                        <a:buChar char=""/>
                      </a:pPr>
                      <a:r>
                        <a:rPr lang="en-GB" sz="700" dirty="0">
                          <a:effectLst/>
                        </a:rPr>
                        <a:t>using test results to make predictions to set up further comparative and fair tests</a:t>
                      </a:r>
                      <a:endParaRPr lang="en-GB" sz="1000" dirty="0">
                        <a:effectLst/>
                      </a:endParaRPr>
                    </a:p>
                    <a:p>
                      <a:pPr marL="342900" lvl="0" indent="-342900" algn="l">
                        <a:lnSpc>
                          <a:spcPct val="115000"/>
                        </a:lnSpc>
                        <a:spcAft>
                          <a:spcPts val="0"/>
                        </a:spcAft>
                        <a:buFont typeface="Symbol" panose="05050102010706020507" pitchFamily="18" charset="2"/>
                        <a:buChar char=""/>
                      </a:pPr>
                      <a:r>
                        <a:rPr lang="en-GB" sz="700" dirty="0">
                          <a:effectLst/>
                        </a:rPr>
                        <a:t>reporting and presenting findings from enquiries, including conclusions, causal relationships and explanations of and degree of trust in results, in oral and written forms such as displays and other presentations</a:t>
                      </a:r>
                      <a:endParaRPr lang="en-GB" sz="1000" dirty="0">
                        <a:effectLst/>
                      </a:endParaRPr>
                    </a:p>
                    <a:p>
                      <a:pPr marL="342900" lvl="0" indent="-342900" algn="l">
                        <a:lnSpc>
                          <a:spcPct val="115000"/>
                        </a:lnSpc>
                        <a:spcAft>
                          <a:spcPts val="0"/>
                        </a:spcAft>
                        <a:buFont typeface="Symbol" panose="05050102010706020507" pitchFamily="18" charset="2"/>
                        <a:buChar char=""/>
                      </a:pPr>
                      <a:r>
                        <a:rPr lang="en-GB" sz="700" dirty="0">
                          <a:effectLst/>
                        </a:rPr>
                        <a:t>identifying scientific evidence that has been used to support or refute ideas or arguments. </a:t>
                      </a:r>
                      <a:endParaRPr lang="en-GB" sz="1000" dirty="0">
                        <a:effectLst/>
                      </a:endParaRPr>
                    </a:p>
                    <a:p>
                      <a:pPr algn="l">
                        <a:lnSpc>
                          <a:spcPct val="107000"/>
                        </a:lnSpc>
                        <a:spcAft>
                          <a:spcPts val="0"/>
                        </a:spcAft>
                      </a:pPr>
                      <a:r>
                        <a:rPr lang="en-GB" sz="7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9960" marR="59960" marT="0" marB="0"/>
                </a:tc>
                <a:extLst>
                  <a:ext uri="{0D108BD9-81ED-4DB2-BD59-A6C34878D82A}">
                    <a16:rowId xmlns:a16="http://schemas.microsoft.com/office/drawing/2014/main" val="1504718254"/>
                  </a:ext>
                </a:extLst>
              </a:tr>
            </a:tbl>
          </a:graphicData>
        </a:graphic>
      </p:graphicFrame>
    </p:spTree>
    <p:extLst>
      <p:ext uri="{BB962C8B-B14F-4D97-AF65-F5344CB8AC3E}">
        <p14:creationId xmlns:p14="http://schemas.microsoft.com/office/powerpoint/2010/main" val="647471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4" name="Table 3"/>
          <p:cNvGraphicFramePr>
            <a:graphicFrameLocks noGrp="1"/>
          </p:cNvGraphicFramePr>
          <p:nvPr/>
        </p:nvGraphicFramePr>
        <p:xfrm>
          <a:off x="2299155" y="1404176"/>
          <a:ext cx="7593690" cy="4445509"/>
        </p:xfrm>
        <a:graphic>
          <a:graphicData uri="http://schemas.openxmlformats.org/drawingml/2006/table">
            <a:tbl>
              <a:tblPr firstRow="1" firstCol="1" bandRow="1">
                <a:tableStyleId>{5C22544A-7EE6-4342-B048-85BDC9FD1C3A}</a:tableStyleId>
              </a:tblPr>
              <a:tblGrid>
                <a:gridCol w="711040">
                  <a:extLst>
                    <a:ext uri="{9D8B030D-6E8A-4147-A177-3AD203B41FA5}">
                      <a16:colId xmlns:a16="http://schemas.microsoft.com/office/drawing/2014/main" val="689596254"/>
                    </a:ext>
                  </a:extLst>
                </a:gridCol>
                <a:gridCol w="1146695">
                  <a:extLst>
                    <a:ext uri="{9D8B030D-6E8A-4147-A177-3AD203B41FA5}">
                      <a16:colId xmlns:a16="http://schemas.microsoft.com/office/drawing/2014/main" val="1493520424"/>
                    </a:ext>
                  </a:extLst>
                </a:gridCol>
                <a:gridCol w="1147191">
                  <a:extLst>
                    <a:ext uri="{9D8B030D-6E8A-4147-A177-3AD203B41FA5}">
                      <a16:colId xmlns:a16="http://schemas.microsoft.com/office/drawing/2014/main" val="682443472"/>
                    </a:ext>
                  </a:extLst>
                </a:gridCol>
                <a:gridCol w="1147191">
                  <a:extLst>
                    <a:ext uri="{9D8B030D-6E8A-4147-A177-3AD203B41FA5}">
                      <a16:colId xmlns:a16="http://schemas.microsoft.com/office/drawing/2014/main" val="140351184"/>
                    </a:ext>
                  </a:extLst>
                </a:gridCol>
                <a:gridCol w="1147191">
                  <a:extLst>
                    <a:ext uri="{9D8B030D-6E8A-4147-A177-3AD203B41FA5}">
                      <a16:colId xmlns:a16="http://schemas.microsoft.com/office/drawing/2014/main" val="678935422"/>
                    </a:ext>
                  </a:extLst>
                </a:gridCol>
                <a:gridCol w="1147191">
                  <a:extLst>
                    <a:ext uri="{9D8B030D-6E8A-4147-A177-3AD203B41FA5}">
                      <a16:colId xmlns:a16="http://schemas.microsoft.com/office/drawing/2014/main" val="734632848"/>
                    </a:ext>
                  </a:extLst>
                </a:gridCol>
                <a:gridCol w="1147191">
                  <a:extLst>
                    <a:ext uri="{9D8B030D-6E8A-4147-A177-3AD203B41FA5}">
                      <a16:colId xmlns:a16="http://schemas.microsoft.com/office/drawing/2014/main" val="2224260261"/>
                    </a:ext>
                  </a:extLst>
                </a:gridCol>
              </a:tblGrid>
              <a:tr h="140174">
                <a:tc>
                  <a:txBody>
                    <a:bodyPr/>
                    <a:lstStyle/>
                    <a:p>
                      <a:pPr>
                        <a:lnSpc>
                          <a:spcPct val="107000"/>
                        </a:lnSpc>
                        <a:spcAft>
                          <a:spcPts val="0"/>
                        </a:spcAft>
                        <a:tabLst>
                          <a:tab pos="7305675" algn="l"/>
                        </a:tabLst>
                      </a:pPr>
                      <a:r>
                        <a:rPr lang="en-GB" sz="9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algn="ctr">
                        <a:lnSpc>
                          <a:spcPct val="107000"/>
                        </a:lnSpc>
                        <a:spcAft>
                          <a:spcPts val="0"/>
                        </a:spcAft>
                        <a:tabLst>
                          <a:tab pos="7305675" algn="l"/>
                        </a:tabLst>
                      </a:pPr>
                      <a:r>
                        <a:rPr lang="en-GB" sz="900">
                          <a:effectLst/>
                        </a:rPr>
                        <a:t>Year 1</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algn="ctr">
                        <a:lnSpc>
                          <a:spcPct val="107000"/>
                        </a:lnSpc>
                        <a:spcAft>
                          <a:spcPts val="0"/>
                        </a:spcAft>
                        <a:tabLst>
                          <a:tab pos="7305675" algn="l"/>
                        </a:tabLst>
                      </a:pPr>
                      <a:r>
                        <a:rPr lang="en-GB" sz="900">
                          <a:effectLst/>
                        </a:rPr>
                        <a:t>Year 2</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algn="ctr">
                        <a:lnSpc>
                          <a:spcPct val="107000"/>
                        </a:lnSpc>
                        <a:spcAft>
                          <a:spcPts val="0"/>
                        </a:spcAft>
                        <a:tabLst>
                          <a:tab pos="7305675" algn="l"/>
                        </a:tabLst>
                      </a:pPr>
                      <a:r>
                        <a:rPr lang="en-GB" sz="900">
                          <a:effectLst/>
                        </a:rPr>
                        <a:t>Year 3</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algn="ctr">
                        <a:lnSpc>
                          <a:spcPct val="107000"/>
                        </a:lnSpc>
                        <a:spcAft>
                          <a:spcPts val="0"/>
                        </a:spcAft>
                        <a:tabLst>
                          <a:tab pos="7305675" algn="l"/>
                        </a:tabLst>
                      </a:pPr>
                      <a:r>
                        <a:rPr lang="en-GB" sz="900">
                          <a:effectLst/>
                        </a:rPr>
                        <a:t>Year 4</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algn="ctr">
                        <a:lnSpc>
                          <a:spcPct val="107000"/>
                        </a:lnSpc>
                        <a:spcAft>
                          <a:spcPts val="0"/>
                        </a:spcAft>
                        <a:tabLst>
                          <a:tab pos="7305675" algn="l"/>
                        </a:tabLst>
                      </a:pPr>
                      <a:r>
                        <a:rPr lang="en-GB" sz="900">
                          <a:effectLst/>
                        </a:rPr>
                        <a:t>Year 5</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algn="ctr">
                        <a:lnSpc>
                          <a:spcPct val="107000"/>
                        </a:lnSpc>
                        <a:spcAft>
                          <a:spcPts val="0"/>
                        </a:spcAft>
                        <a:tabLst>
                          <a:tab pos="7305675" algn="l"/>
                        </a:tabLst>
                      </a:pPr>
                      <a:r>
                        <a:rPr lang="en-GB" sz="900">
                          <a:effectLst/>
                        </a:rPr>
                        <a:t>Year 6</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extLst>
                  <a:ext uri="{0D108BD9-81ED-4DB2-BD59-A6C34878D82A}">
                    <a16:rowId xmlns:a16="http://schemas.microsoft.com/office/drawing/2014/main" val="4167288173"/>
                  </a:ext>
                </a:extLst>
              </a:tr>
              <a:tr h="4211164">
                <a:tc>
                  <a:txBody>
                    <a:bodyPr/>
                    <a:lstStyle/>
                    <a:p>
                      <a:pPr marL="71755" marR="71755" algn="ctr">
                        <a:lnSpc>
                          <a:spcPct val="107000"/>
                        </a:lnSpc>
                        <a:spcAft>
                          <a:spcPts val="0"/>
                        </a:spcAft>
                        <a:tabLst>
                          <a:tab pos="7305675" algn="l"/>
                        </a:tabLst>
                      </a:pPr>
                      <a:r>
                        <a:rPr lang="en-GB" sz="700">
                          <a:effectLst/>
                        </a:rPr>
                        <a:t>Living things and their habitats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vert="vert270"/>
                </a:tc>
                <a:tc>
                  <a:txBody>
                    <a:bodyPr/>
                    <a:lstStyle/>
                    <a:p>
                      <a:pPr marL="342900" lvl="0" indent="-342900">
                        <a:lnSpc>
                          <a:spcPct val="115000"/>
                        </a:lnSpc>
                        <a:spcAft>
                          <a:spcPts val="0"/>
                        </a:spcAft>
                        <a:buFont typeface="Symbol" panose="05050102010706020507" pitchFamily="18" charset="2"/>
                        <a:buChar char=""/>
                      </a:pPr>
                      <a:r>
                        <a:rPr lang="en-GB" sz="600">
                          <a:effectLst/>
                        </a:rPr>
                        <a:t>identify and name a variety of common wild and garden plants, including deciduous and evergreen trees </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identify and describe the basic structure of a variety of common flowering plants, including trees</a:t>
                      </a:r>
                      <a:endParaRPr lang="en-GB" sz="900">
                        <a:effectLst/>
                      </a:endParaRPr>
                    </a:p>
                    <a:p>
                      <a:pPr>
                        <a:lnSpc>
                          <a:spcPct val="107000"/>
                        </a:lnSpc>
                        <a:spcAft>
                          <a:spcPts val="0"/>
                        </a:spcAft>
                        <a:tabLst>
                          <a:tab pos="7305675" algn="l"/>
                        </a:tabLst>
                      </a:pPr>
                      <a:r>
                        <a:rPr lang="en-GB" sz="6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marL="342900" lvl="0" indent="-342900">
                        <a:lnSpc>
                          <a:spcPct val="115000"/>
                        </a:lnSpc>
                        <a:spcAft>
                          <a:spcPts val="0"/>
                        </a:spcAft>
                        <a:buFont typeface="Symbol" panose="05050102010706020507" pitchFamily="18" charset="2"/>
                        <a:buChar char=""/>
                      </a:pPr>
                      <a:r>
                        <a:rPr lang="en-GB" sz="600">
                          <a:effectLst/>
                        </a:rPr>
                        <a:t>explore and compare the differences between things that are living, dead, and things that have never been alive </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identify that most living things live in habitats to which they are suited and describe how different habitats provide for the basic needs of different kinds of animals and plants, and how they depend on each other</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identify and name a variety of plants and animals in their habitats, including microhabitats</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describe how animals obtain their food from plants and other animals, using the idea of a simple food chain, and identify and name different sources of food.</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observe and describe how seeds and bulbs grow into mature plants</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find out and describe how plants need water, light and a suitable temperature to grow and stay healthy.</a:t>
                      </a:r>
                      <a:endParaRPr lang="en-GB" sz="900">
                        <a:effectLst/>
                      </a:endParaRPr>
                    </a:p>
                    <a:p>
                      <a:pPr marL="457200">
                        <a:lnSpc>
                          <a:spcPct val="115000"/>
                        </a:lnSpc>
                        <a:spcAft>
                          <a:spcPts val="0"/>
                        </a:spcAft>
                      </a:pPr>
                      <a:r>
                        <a:rPr lang="en-GB" sz="6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marL="342900" lvl="0" indent="-342900">
                        <a:lnSpc>
                          <a:spcPct val="107000"/>
                        </a:lnSpc>
                        <a:spcAft>
                          <a:spcPts val="0"/>
                        </a:spcAft>
                        <a:buFont typeface="Symbol" panose="05050102010706020507" pitchFamily="18" charset="2"/>
                        <a:buChar char=""/>
                      </a:pPr>
                      <a:r>
                        <a:rPr lang="en-GB" sz="600">
                          <a:effectLst/>
                        </a:rPr>
                        <a:t>identify and describe the functions of different parts of flowering plants: roots, stem/trunk, leaves and flowers</a:t>
                      </a:r>
                      <a:endParaRPr lang="en-GB" sz="900">
                        <a:effectLst/>
                      </a:endParaRPr>
                    </a:p>
                    <a:p>
                      <a:pPr marL="342900" lvl="0" indent="-342900">
                        <a:lnSpc>
                          <a:spcPct val="107000"/>
                        </a:lnSpc>
                        <a:spcAft>
                          <a:spcPts val="0"/>
                        </a:spcAft>
                        <a:buFont typeface="Symbol" panose="05050102010706020507" pitchFamily="18" charset="2"/>
                        <a:buChar char=""/>
                      </a:pPr>
                      <a:r>
                        <a:rPr lang="en-GB" sz="600">
                          <a:effectLst/>
                        </a:rPr>
                        <a:t>explore the requirements of plants for life and growth (air, light, water, nutrients from soil, and room to grow) and how they vary from plant to plant</a:t>
                      </a:r>
                      <a:endParaRPr lang="en-GB" sz="900">
                        <a:effectLst/>
                      </a:endParaRPr>
                    </a:p>
                    <a:p>
                      <a:pPr marL="342900" lvl="0" indent="-342900">
                        <a:lnSpc>
                          <a:spcPct val="107000"/>
                        </a:lnSpc>
                        <a:spcAft>
                          <a:spcPts val="0"/>
                        </a:spcAft>
                        <a:buFont typeface="Symbol" panose="05050102010706020507" pitchFamily="18" charset="2"/>
                        <a:buChar char=""/>
                      </a:pPr>
                      <a:r>
                        <a:rPr lang="en-GB" sz="600">
                          <a:effectLst/>
                        </a:rPr>
                        <a:t>investigate the way in which water is transported within plants</a:t>
                      </a:r>
                      <a:endParaRPr lang="en-GB" sz="900">
                        <a:effectLst/>
                      </a:endParaRPr>
                    </a:p>
                    <a:p>
                      <a:pPr marL="342900" lvl="0" indent="-342900">
                        <a:lnSpc>
                          <a:spcPct val="107000"/>
                        </a:lnSpc>
                        <a:spcAft>
                          <a:spcPts val="0"/>
                        </a:spcAft>
                        <a:buFont typeface="Symbol" panose="05050102010706020507" pitchFamily="18" charset="2"/>
                        <a:buChar char=""/>
                      </a:pPr>
                      <a:r>
                        <a:rPr lang="en-GB" sz="600">
                          <a:effectLst/>
                        </a:rPr>
                        <a:t>explore the part that flowers play in the life cycle of flowering plants, including pollination, seed formation and seed dispersal.</a:t>
                      </a:r>
                      <a:endParaRPr lang="en-GB" sz="900">
                        <a:effectLst/>
                      </a:endParaRPr>
                    </a:p>
                    <a:p>
                      <a:pPr>
                        <a:lnSpc>
                          <a:spcPct val="107000"/>
                        </a:lnSpc>
                        <a:spcAft>
                          <a:spcPts val="0"/>
                        </a:spcAft>
                        <a:tabLst>
                          <a:tab pos="7305675" algn="l"/>
                        </a:tabLst>
                      </a:pPr>
                      <a:r>
                        <a:rPr lang="en-GB" sz="6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marL="342900" lvl="0" indent="-342900">
                        <a:lnSpc>
                          <a:spcPct val="115000"/>
                        </a:lnSpc>
                        <a:spcAft>
                          <a:spcPts val="0"/>
                        </a:spcAft>
                        <a:buFont typeface="Symbol" panose="05050102010706020507" pitchFamily="18" charset="2"/>
                        <a:buChar char=""/>
                      </a:pPr>
                      <a:r>
                        <a:rPr lang="en-GB" sz="600">
                          <a:effectLst/>
                        </a:rPr>
                        <a:t>recognise that living things can be grouped in a variety of ways</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explore and use classification keys to help group, identify and name a variety of living things in their local and wider environment</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recognise that environments can change and that this can sometimes pose dangers to living things.</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construct and interpret a variety of food chains, identifying producers, predators and prey. </a:t>
                      </a:r>
                      <a:endParaRPr lang="en-GB" sz="900">
                        <a:effectLst/>
                      </a:endParaRPr>
                    </a:p>
                    <a:p>
                      <a:pPr>
                        <a:lnSpc>
                          <a:spcPct val="107000"/>
                        </a:lnSpc>
                        <a:spcAft>
                          <a:spcPts val="0"/>
                        </a:spcAft>
                        <a:tabLst>
                          <a:tab pos="7305675" algn="l"/>
                        </a:tabLst>
                      </a:pPr>
                      <a:r>
                        <a:rPr lang="en-GB" sz="6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marL="342900" lvl="0" indent="-342900">
                        <a:lnSpc>
                          <a:spcPct val="115000"/>
                        </a:lnSpc>
                        <a:spcAft>
                          <a:spcPts val="0"/>
                        </a:spcAft>
                        <a:buFont typeface="Symbol" panose="05050102010706020507" pitchFamily="18" charset="2"/>
                        <a:buChar char=""/>
                      </a:pPr>
                      <a:r>
                        <a:rPr lang="en-GB" sz="600">
                          <a:effectLst/>
                        </a:rPr>
                        <a:t>describe the differences in the life cycles of a mammal, an amphibian, an insect and a bird</a:t>
                      </a:r>
                      <a:endParaRPr lang="en-GB" sz="900">
                        <a:effectLst/>
                      </a:endParaRPr>
                    </a:p>
                    <a:p>
                      <a:pPr marL="342900" lvl="0" indent="-342900">
                        <a:lnSpc>
                          <a:spcPct val="115000"/>
                        </a:lnSpc>
                        <a:spcAft>
                          <a:spcPts val="0"/>
                        </a:spcAft>
                        <a:buFont typeface="Symbol" panose="05050102010706020507" pitchFamily="18" charset="2"/>
                        <a:buChar char=""/>
                      </a:pPr>
                      <a:r>
                        <a:rPr lang="en-GB" sz="600">
                          <a:effectLst/>
                        </a:rPr>
                        <a:t>describe the life process of reproduction in some plants and animals. </a:t>
                      </a:r>
                      <a:endParaRPr lang="en-GB" sz="900">
                        <a:effectLst/>
                      </a:endParaRPr>
                    </a:p>
                    <a:p>
                      <a:pPr>
                        <a:lnSpc>
                          <a:spcPct val="107000"/>
                        </a:lnSpc>
                        <a:spcAft>
                          <a:spcPts val="0"/>
                        </a:spcAft>
                        <a:tabLst>
                          <a:tab pos="7305675" algn="l"/>
                        </a:tabLst>
                      </a:pPr>
                      <a:r>
                        <a:rPr lang="en-GB" sz="6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tc>
                  <a:txBody>
                    <a:bodyPr/>
                    <a:lstStyle/>
                    <a:p>
                      <a:pPr marL="342900" lvl="0" indent="-342900">
                        <a:lnSpc>
                          <a:spcPct val="115000"/>
                        </a:lnSpc>
                        <a:spcAft>
                          <a:spcPts val="0"/>
                        </a:spcAft>
                        <a:buFont typeface="Symbol" panose="05050102010706020507" pitchFamily="18" charset="2"/>
                        <a:buChar char=""/>
                      </a:pPr>
                      <a:r>
                        <a:rPr lang="en-GB" sz="600" dirty="0">
                          <a:effectLst/>
                        </a:rPr>
                        <a:t>Describe how living things are classified into broad groups according to common observable characteristics and based on similarities and differences, including micro-organisms, plants and animals</a:t>
                      </a:r>
                      <a:endParaRPr lang="en-GB" sz="900" dirty="0">
                        <a:effectLst/>
                      </a:endParaRPr>
                    </a:p>
                    <a:p>
                      <a:pPr marL="342900" lvl="0" indent="-342900">
                        <a:lnSpc>
                          <a:spcPct val="115000"/>
                        </a:lnSpc>
                        <a:spcAft>
                          <a:spcPts val="0"/>
                        </a:spcAft>
                        <a:buFont typeface="Symbol" panose="05050102010706020507" pitchFamily="18" charset="2"/>
                        <a:buChar char=""/>
                      </a:pPr>
                      <a:r>
                        <a:rPr lang="en-GB" sz="600" dirty="0">
                          <a:effectLst/>
                        </a:rPr>
                        <a:t>Give reasons for classifying plants and animals based on specific characteristics</a:t>
                      </a:r>
                      <a:endParaRPr lang="en-GB" sz="900" dirty="0">
                        <a:effectLst/>
                      </a:endParaRPr>
                    </a:p>
                    <a:p>
                      <a:pPr>
                        <a:lnSpc>
                          <a:spcPct val="107000"/>
                        </a:lnSpc>
                        <a:spcAft>
                          <a:spcPts val="0"/>
                        </a:spcAft>
                        <a:tabLst>
                          <a:tab pos="7305675" algn="l"/>
                        </a:tabLst>
                      </a:pPr>
                      <a:r>
                        <a:rPr lang="en-GB" sz="600" dirty="0">
                          <a:effectLst/>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589" marR="53589" marT="0" marB="0"/>
                </a:tc>
                <a:extLst>
                  <a:ext uri="{0D108BD9-81ED-4DB2-BD59-A6C34878D82A}">
                    <a16:rowId xmlns:a16="http://schemas.microsoft.com/office/drawing/2014/main" val="481515170"/>
                  </a:ext>
                </a:extLst>
              </a:tr>
            </a:tbl>
          </a:graphicData>
        </a:graphic>
      </p:graphicFrame>
    </p:spTree>
    <p:extLst>
      <p:ext uri="{BB962C8B-B14F-4D97-AF65-F5344CB8AC3E}">
        <p14:creationId xmlns:p14="http://schemas.microsoft.com/office/powerpoint/2010/main" val="2836478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1236980" y="1832451"/>
          <a:ext cx="9718040" cy="3804222"/>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954161029"/>
                    </a:ext>
                  </a:extLst>
                </a:gridCol>
                <a:gridCol w="1467485">
                  <a:extLst>
                    <a:ext uri="{9D8B030D-6E8A-4147-A177-3AD203B41FA5}">
                      <a16:colId xmlns:a16="http://schemas.microsoft.com/office/drawing/2014/main" val="970762501"/>
                    </a:ext>
                  </a:extLst>
                </a:gridCol>
                <a:gridCol w="1468120">
                  <a:extLst>
                    <a:ext uri="{9D8B030D-6E8A-4147-A177-3AD203B41FA5}">
                      <a16:colId xmlns:a16="http://schemas.microsoft.com/office/drawing/2014/main" val="3106613577"/>
                    </a:ext>
                  </a:extLst>
                </a:gridCol>
                <a:gridCol w="1468120">
                  <a:extLst>
                    <a:ext uri="{9D8B030D-6E8A-4147-A177-3AD203B41FA5}">
                      <a16:colId xmlns:a16="http://schemas.microsoft.com/office/drawing/2014/main" val="2684936711"/>
                    </a:ext>
                  </a:extLst>
                </a:gridCol>
                <a:gridCol w="1468120">
                  <a:extLst>
                    <a:ext uri="{9D8B030D-6E8A-4147-A177-3AD203B41FA5}">
                      <a16:colId xmlns:a16="http://schemas.microsoft.com/office/drawing/2014/main" val="2223424537"/>
                    </a:ext>
                  </a:extLst>
                </a:gridCol>
                <a:gridCol w="1468120">
                  <a:extLst>
                    <a:ext uri="{9D8B030D-6E8A-4147-A177-3AD203B41FA5}">
                      <a16:colId xmlns:a16="http://schemas.microsoft.com/office/drawing/2014/main" val="3429723865"/>
                    </a:ext>
                  </a:extLst>
                </a:gridCol>
                <a:gridCol w="1468120">
                  <a:extLst>
                    <a:ext uri="{9D8B030D-6E8A-4147-A177-3AD203B41FA5}">
                      <a16:colId xmlns:a16="http://schemas.microsoft.com/office/drawing/2014/main" val="3775478197"/>
                    </a:ext>
                  </a:extLst>
                </a:gridCol>
              </a:tblGrid>
              <a:tr h="0">
                <a:tc>
                  <a:txBody>
                    <a:bodyPr/>
                    <a:lstStyle/>
                    <a:p>
                      <a:pPr marL="71755" marR="71755" algn="ctr">
                        <a:lnSpc>
                          <a:spcPct val="107000"/>
                        </a:lnSpc>
                        <a:spcAft>
                          <a:spcPts val="0"/>
                        </a:spcAft>
                        <a:tabLst>
                          <a:tab pos="7305675" algn="l"/>
                        </a:tabLst>
                      </a:pPr>
                      <a:r>
                        <a:rPr lang="en-GB" sz="900">
                          <a:effectLst/>
                        </a:rPr>
                        <a:t>Animals including humans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marL="342900" lvl="0" indent="-342900">
                        <a:lnSpc>
                          <a:spcPct val="107000"/>
                        </a:lnSpc>
                        <a:spcAft>
                          <a:spcPts val="0"/>
                        </a:spcAft>
                        <a:buFont typeface="Symbol" panose="05050102010706020507" pitchFamily="18" charset="2"/>
                        <a:buChar char=""/>
                      </a:pPr>
                      <a:r>
                        <a:rPr lang="en-GB" sz="750">
                          <a:effectLst/>
                        </a:rPr>
                        <a:t>identify, name, draw and label the basic parts of the human body and say which part of the body is associated with each sense.</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describe the importance for humans of exercise, eating the right amounts of different types of food, and hygiene.</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identify and name a variety of common animals including fish, amphibians, reptiles, birds and mammals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identify and name a variety of common animals that are carnivores, herbivores and omnivores</a:t>
                      </a:r>
                      <a:endParaRPr lang="en-GB" sz="1100">
                        <a:effectLst/>
                      </a:endParaRPr>
                    </a:p>
                    <a:p>
                      <a:pPr marL="342900" lvl="0" indent="-342900">
                        <a:lnSpc>
                          <a:spcPct val="115000"/>
                        </a:lnSpc>
                        <a:spcAft>
                          <a:spcPts val="0"/>
                        </a:spcAft>
                        <a:buFont typeface="Symbol" panose="05050102010706020507" pitchFamily="18" charset="2"/>
                        <a:buChar char=""/>
                        <a:tabLst>
                          <a:tab pos="7305675" algn="l"/>
                        </a:tabLst>
                      </a:pPr>
                      <a:r>
                        <a:rPr lang="en-GB" sz="750">
                          <a:effectLst/>
                        </a:rPr>
                        <a:t>describe and compare the structure of a variety of common animals (fish, amphibians, reptiles, birds and mammals, including pets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notice that animals, including humans, have offspring which grow into adults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find out about and describe the basic needs of animals, including humans, for survival (water, food and air)</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identify that most living things live in habitats to which they are suited and describe how different habitats provide for the basic needs of different kinds of animals and plants, and how they depend on each other</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identify and name a variety of plants and animals in their habitats, including microhabitats</a:t>
                      </a:r>
                      <a:endParaRPr lang="en-GB" sz="1100">
                        <a:effectLst/>
                      </a:endParaRPr>
                    </a:p>
                    <a:p>
                      <a:pPr marL="342900" lvl="0" indent="-342900">
                        <a:lnSpc>
                          <a:spcPct val="115000"/>
                        </a:lnSpc>
                        <a:spcAft>
                          <a:spcPts val="0"/>
                        </a:spcAft>
                        <a:buFont typeface="Symbol" panose="05050102010706020507" pitchFamily="18" charset="2"/>
                        <a:buChar char=""/>
                        <a:tabLst>
                          <a:tab pos="7305675" algn="l"/>
                        </a:tabLst>
                      </a:pPr>
                      <a:r>
                        <a:rPr lang="en-GB" sz="750">
                          <a:effectLst/>
                        </a:rPr>
                        <a:t>describe the importance for humans of exercise, eating the right amounts of different types of food, and hygiene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identify that animals, including humans, need the right types and amount of nutrition, and that they cannot make their own food; they get nutrition from what they eat</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identify that humans and some other animals have skeletons and muscles for support, protection and movement. </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describe the simple functions of the basic parts of the digestive system in humans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identify the different types of teeth in humans and their simple functions</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describe the differences in the life cycles of a mammal, an amphibian, an insect and a bird</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describe the changes as humans develop to old age.</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dirty="0">
                          <a:effectLst/>
                        </a:rPr>
                        <a:t>Identify and name the main parts of the human circulatory system, and describe the functions of the heart, blood vessels and blood</a:t>
                      </a:r>
                      <a:endParaRPr lang="en-GB" sz="1100" dirty="0">
                        <a:effectLst/>
                      </a:endParaRPr>
                    </a:p>
                    <a:p>
                      <a:pPr marL="342900" lvl="0" indent="-342900">
                        <a:lnSpc>
                          <a:spcPct val="115000"/>
                        </a:lnSpc>
                        <a:spcAft>
                          <a:spcPts val="0"/>
                        </a:spcAft>
                        <a:buFont typeface="Symbol" panose="05050102010706020507" pitchFamily="18" charset="2"/>
                        <a:buChar char=""/>
                      </a:pPr>
                      <a:r>
                        <a:rPr lang="en-GB" sz="750" dirty="0">
                          <a:effectLst/>
                        </a:rPr>
                        <a:t>Recognise the impact of diet, exercise, drugs and lifestyle on the ways bodies functions</a:t>
                      </a:r>
                      <a:endParaRPr lang="en-GB" sz="1100" dirty="0">
                        <a:effectLst/>
                      </a:endParaRPr>
                    </a:p>
                    <a:p>
                      <a:pPr marL="342900" lvl="0" indent="-342900">
                        <a:lnSpc>
                          <a:spcPct val="115000"/>
                        </a:lnSpc>
                        <a:spcAft>
                          <a:spcPts val="0"/>
                        </a:spcAft>
                        <a:buFont typeface="Symbol" panose="05050102010706020507" pitchFamily="18" charset="2"/>
                        <a:buChar char=""/>
                      </a:pPr>
                      <a:r>
                        <a:rPr lang="en-GB" sz="750" dirty="0">
                          <a:effectLst/>
                        </a:rPr>
                        <a:t>Describe the ways in which nutrients and water are transported within animals, including humans</a:t>
                      </a:r>
                      <a:endParaRPr lang="en-GB" sz="1100" dirty="0">
                        <a:effectLst/>
                      </a:endParaRPr>
                    </a:p>
                    <a:p>
                      <a:pPr>
                        <a:lnSpc>
                          <a:spcPct val="107000"/>
                        </a:lnSpc>
                        <a:spcAft>
                          <a:spcPts val="0"/>
                        </a:spcAft>
                        <a:tabLst>
                          <a:tab pos="7305675" algn="l"/>
                        </a:tabLst>
                      </a:pPr>
                      <a:r>
                        <a:rPr lang="en-GB" sz="7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59705473"/>
                  </a:ext>
                </a:extLst>
              </a:tr>
            </a:tbl>
          </a:graphicData>
        </a:graphic>
      </p:graphicFrame>
    </p:spTree>
    <p:extLst>
      <p:ext uri="{BB962C8B-B14F-4D97-AF65-F5344CB8AC3E}">
        <p14:creationId xmlns:p14="http://schemas.microsoft.com/office/powerpoint/2010/main" val="2480691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1236980" y="2818797"/>
          <a:ext cx="9718040" cy="2096389"/>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244526739"/>
                    </a:ext>
                  </a:extLst>
                </a:gridCol>
                <a:gridCol w="1467485">
                  <a:extLst>
                    <a:ext uri="{9D8B030D-6E8A-4147-A177-3AD203B41FA5}">
                      <a16:colId xmlns:a16="http://schemas.microsoft.com/office/drawing/2014/main" val="1047710189"/>
                    </a:ext>
                  </a:extLst>
                </a:gridCol>
                <a:gridCol w="1468120">
                  <a:extLst>
                    <a:ext uri="{9D8B030D-6E8A-4147-A177-3AD203B41FA5}">
                      <a16:colId xmlns:a16="http://schemas.microsoft.com/office/drawing/2014/main" val="3340409914"/>
                    </a:ext>
                  </a:extLst>
                </a:gridCol>
                <a:gridCol w="1468120">
                  <a:extLst>
                    <a:ext uri="{9D8B030D-6E8A-4147-A177-3AD203B41FA5}">
                      <a16:colId xmlns:a16="http://schemas.microsoft.com/office/drawing/2014/main" val="3449632484"/>
                    </a:ext>
                  </a:extLst>
                </a:gridCol>
                <a:gridCol w="1468120">
                  <a:extLst>
                    <a:ext uri="{9D8B030D-6E8A-4147-A177-3AD203B41FA5}">
                      <a16:colId xmlns:a16="http://schemas.microsoft.com/office/drawing/2014/main" val="1746262540"/>
                    </a:ext>
                  </a:extLst>
                </a:gridCol>
                <a:gridCol w="1468120">
                  <a:extLst>
                    <a:ext uri="{9D8B030D-6E8A-4147-A177-3AD203B41FA5}">
                      <a16:colId xmlns:a16="http://schemas.microsoft.com/office/drawing/2014/main" val="3270237111"/>
                    </a:ext>
                  </a:extLst>
                </a:gridCol>
                <a:gridCol w="1468120">
                  <a:extLst>
                    <a:ext uri="{9D8B030D-6E8A-4147-A177-3AD203B41FA5}">
                      <a16:colId xmlns:a16="http://schemas.microsoft.com/office/drawing/2014/main" val="1284431964"/>
                    </a:ext>
                  </a:extLst>
                </a:gridCol>
              </a:tblGrid>
              <a:tr h="0">
                <a:tc>
                  <a:txBody>
                    <a:bodyPr/>
                    <a:lstStyle/>
                    <a:p>
                      <a:pPr marL="71755" marR="71755" algn="ctr">
                        <a:lnSpc>
                          <a:spcPct val="107000"/>
                        </a:lnSpc>
                        <a:spcAft>
                          <a:spcPts val="0"/>
                        </a:spcAft>
                        <a:tabLst>
                          <a:tab pos="7305675" algn="l"/>
                        </a:tabLst>
                      </a:pPr>
                      <a:r>
                        <a:rPr lang="en-GB" sz="900">
                          <a:effectLst/>
                        </a:rPr>
                        <a:t>Evolution and Inheritance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dirty="0">
                          <a:effectLst/>
                        </a:rPr>
                        <a:t>Recognise that living things have changed over time and that fossils provide information</a:t>
                      </a:r>
                      <a:endParaRPr lang="en-GB" sz="1100" dirty="0">
                        <a:effectLst/>
                      </a:endParaRPr>
                    </a:p>
                    <a:p>
                      <a:pPr marL="342900" lvl="0" indent="-342900">
                        <a:lnSpc>
                          <a:spcPct val="115000"/>
                        </a:lnSpc>
                        <a:spcAft>
                          <a:spcPts val="0"/>
                        </a:spcAft>
                        <a:buFont typeface="Symbol" panose="05050102010706020507" pitchFamily="18" charset="2"/>
                        <a:buChar char=""/>
                      </a:pPr>
                      <a:r>
                        <a:rPr lang="en-GB" sz="750" dirty="0">
                          <a:effectLst/>
                        </a:rPr>
                        <a:t>Recognise that living things produce offspring of the same kind but normally offspring vary</a:t>
                      </a:r>
                      <a:endParaRPr lang="en-GB" sz="1100" dirty="0">
                        <a:effectLst/>
                      </a:endParaRPr>
                    </a:p>
                    <a:p>
                      <a:pPr marL="342900" lvl="0" indent="-342900">
                        <a:lnSpc>
                          <a:spcPct val="115000"/>
                        </a:lnSpc>
                        <a:spcAft>
                          <a:spcPts val="0"/>
                        </a:spcAft>
                        <a:buFont typeface="Symbol" panose="05050102010706020507" pitchFamily="18" charset="2"/>
                        <a:buChar char=""/>
                      </a:pPr>
                      <a:r>
                        <a:rPr lang="en-GB" sz="750" dirty="0">
                          <a:effectLst/>
                        </a:rPr>
                        <a:t>Identify how living things have adapted to suit their environment in different ways and that adaptation can lead to evolution</a:t>
                      </a:r>
                      <a:endParaRPr lang="en-GB" sz="1100" dirty="0">
                        <a:effectLst/>
                      </a:endParaRPr>
                    </a:p>
                    <a:p>
                      <a:pPr>
                        <a:lnSpc>
                          <a:spcPct val="107000"/>
                        </a:lnSpc>
                        <a:spcAft>
                          <a:spcPts val="0"/>
                        </a:spcAft>
                        <a:tabLst>
                          <a:tab pos="7305675" algn="l"/>
                        </a:tabLst>
                      </a:pPr>
                      <a:r>
                        <a:rPr lang="en-GB" sz="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82393415"/>
                  </a:ext>
                </a:extLst>
              </a:tr>
            </a:tbl>
          </a:graphicData>
        </a:graphic>
      </p:graphicFrame>
    </p:spTree>
    <p:extLst>
      <p:ext uri="{BB962C8B-B14F-4D97-AF65-F5344CB8AC3E}">
        <p14:creationId xmlns:p14="http://schemas.microsoft.com/office/powerpoint/2010/main" val="31420629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2813298" y="1416209"/>
          <a:ext cx="6565403" cy="4463987"/>
        </p:xfrm>
        <a:graphic>
          <a:graphicData uri="http://schemas.openxmlformats.org/drawingml/2006/table">
            <a:tbl>
              <a:tblPr firstRow="1" firstCol="1" bandRow="1">
                <a:tableStyleId>{5C22544A-7EE6-4342-B048-85BDC9FD1C3A}</a:tableStyleId>
              </a:tblPr>
              <a:tblGrid>
                <a:gridCol w="614756">
                  <a:extLst>
                    <a:ext uri="{9D8B030D-6E8A-4147-A177-3AD203B41FA5}">
                      <a16:colId xmlns:a16="http://schemas.microsoft.com/office/drawing/2014/main" val="719457988"/>
                    </a:ext>
                  </a:extLst>
                </a:gridCol>
                <a:gridCol w="991417">
                  <a:extLst>
                    <a:ext uri="{9D8B030D-6E8A-4147-A177-3AD203B41FA5}">
                      <a16:colId xmlns:a16="http://schemas.microsoft.com/office/drawing/2014/main" val="473099188"/>
                    </a:ext>
                  </a:extLst>
                </a:gridCol>
                <a:gridCol w="991846">
                  <a:extLst>
                    <a:ext uri="{9D8B030D-6E8A-4147-A177-3AD203B41FA5}">
                      <a16:colId xmlns:a16="http://schemas.microsoft.com/office/drawing/2014/main" val="2569199502"/>
                    </a:ext>
                  </a:extLst>
                </a:gridCol>
                <a:gridCol w="991846">
                  <a:extLst>
                    <a:ext uri="{9D8B030D-6E8A-4147-A177-3AD203B41FA5}">
                      <a16:colId xmlns:a16="http://schemas.microsoft.com/office/drawing/2014/main" val="1820754575"/>
                    </a:ext>
                  </a:extLst>
                </a:gridCol>
                <a:gridCol w="991846">
                  <a:extLst>
                    <a:ext uri="{9D8B030D-6E8A-4147-A177-3AD203B41FA5}">
                      <a16:colId xmlns:a16="http://schemas.microsoft.com/office/drawing/2014/main" val="2079874317"/>
                    </a:ext>
                  </a:extLst>
                </a:gridCol>
                <a:gridCol w="991846">
                  <a:extLst>
                    <a:ext uri="{9D8B030D-6E8A-4147-A177-3AD203B41FA5}">
                      <a16:colId xmlns:a16="http://schemas.microsoft.com/office/drawing/2014/main" val="3596232834"/>
                    </a:ext>
                  </a:extLst>
                </a:gridCol>
                <a:gridCol w="991846">
                  <a:extLst>
                    <a:ext uri="{9D8B030D-6E8A-4147-A177-3AD203B41FA5}">
                      <a16:colId xmlns:a16="http://schemas.microsoft.com/office/drawing/2014/main" val="3238011139"/>
                    </a:ext>
                  </a:extLst>
                </a:gridCol>
              </a:tblGrid>
              <a:tr h="4351338">
                <a:tc>
                  <a:txBody>
                    <a:bodyPr/>
                    <a:lstStyle/>
                    <a:p>
                      <a:pPr marL="71755" marR="71755" algn="ctr">
                        <a:lnSpc>
                          <a:spcPct val="107000"/>
                        </a:lnSpc>
                        <a:spcAft>
                          <a:spcPts val="0"/>
                        </a:spcAft>
                        <a:tabLst>
                          <a:tab pos="7305675" algn="l"/>
                        </a:tabLst>
                      </a:pPr>
                      <a:r>
                        <a:rPr lang="en-GB" sz="600">
                          <a:effectLst/>
                        </a:rPr>
                        <a:t>Materials</a:t>
                      </a:r>
                      <a:endParaRPr lang="en-GB" sz="700">
                        <a:effectLst/>
                      </a:endParaRPr>
                    </a:p>
                    <a:p>
                      <a:pPr marL="71755" marR="71755" algn="ctr">
                        <a:lnSpc>
                          <a:spcPct val="107000"/>
                        </a:lnSpc>
                        <a:spcAft>
                          <a:spcPts val="0"/>
                        </a:spcAft>
                        <a:tabLst>
                          <a:tab pos="7305675" algn="l"/>
                        </a:tabLst>
                      </a:pPr>
                      <a:r>
                        <a:rPr lang="en-GB" sz="600">
                          <a:effectLst/>
                        </a:rPr>
                        <a:t>States of Matter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332" marR="46332" marT="0" marB="0" vert="vert270"/>
                </a:tc>
                <a:tc>
                  <a:txBody>
                    <a:bodyPr/>
                    <a:lstStyle/>
                    <a:p>
                      <a:pPr marL="342900" lvl="0" indent="-342900">
                        <a:lnSpc>
                          <a:spcPct val="115000"/>
                        </a:lnSpc>
                        <a:spcAft>
                          <a:spcPts val="0"/>
                        </a:spcAft>
                        <a:buFont typeface="Symbol" panose="05050102010706020507" pitchFamily="18" charset="2"/>
                        <a:buChar char=""/>
                      </a:pPr>
                      <a:r>
                        <a:rPr lang="en-GB" sz="500">
                          <a:effectLst/>
                        </a:rPr>
                        <a:t>distinguish between an object and the material from which it is made</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identify and name a variety of everyday materials, including wood, plastic, glass, metal, water, and rock</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describe the simple physical properties of a variety of everyday materials</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compare and group together a variety of everyday materials on the basis of their simple physical properties.</a:t>
                      </a:r>
                      <a:endParaRPr lang="en-GB" sz="700">
                        <a:effectLst/>
                      </a:endParaRPr>
                    </a:p>
                    <a:p>
                      <a:pPr marL="457200">
                        <a:lnSpc>
                          <a:spcPct val="115000"/>
                        </a:lnSpc>
                        <a:spcAft>
                          <a:spcPts val="0"/>
                        </a:spcAft>
                      </a:pPr>
                      <a:r>
                        <a:rPr lang="en-GB" sz="5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332" marR="46332" marT="0" marB="0"/>
                </a:tc>
                <a:tc>
                  <a:txBody>
                    <a:bodyPr/>
                    <a:lstStyle/>
                    <a:p>
                      <a:pPr marL="342900" lvl="0" indent="-342900">
                        <a:lnSpc>
                          <a:spcPct val="115000"/>
                        </a:lnSpc>
                        <a:spcAft>
                          <a:spcPts val="0"/>
                        </a:spcAft>
                        <a:buFont typeface="Symbol" panose="05050102010706020507" pitchFamily="18" charset="2"/>
                        <a:buChar char=""/>
                      </a:pPr>
                      <a:r>
                        <a:rPr lang="en-GB" sz="500">
                          <a:effectLst/>
                        </a:rPr>
                        <a:t>identify and compare the suitability of a variety of everyday materials, including wood, metal, plastic, glass, brick, rock, paper and cardboard for particular uses</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find out how the shapes of solid objects made from some materials can be changed by squashing, bending, twisting and stretching.</a:t>
                      </a:r>
                      <a:endParaRPr lang="en-GB" sz="700">
                        <a:effectLst/>
                      </a:endParaRPr>
                    </a:p>
                    <a:p>
                      <a:pPr marL="457200">
                        <a:lnSpc>
                          <a:spcPct val="115000"/>
                        </a:lnSpc>
                        <a:spcAft>
                          <a:spcPts val="0"/>
                        </a:spcAft>
                      </a:pPr>
                      <a:r>
                        <a:rPr lang="en-GB" sz="500">
                          <a:effectLst/>
                        </a:rPr>
                        <a:t> </a:t>
                      </a:r>
                      <a:endParaRPr lang="en-GB" sz="700">
                        <a:effectLst/>
                      </a:endParaRPr>
                    </a:p>
                    <a:p>
                      <a:pPr>
                        <a:lnSpc>
                          <a:spcPct val="107000"/>
                        </a:lnSpc>
                        <a:spcAft>
                          <a:spcPts val="0"/>
                        </a:spcAft>
                        <a:tabLst>
                          <a:tab pos="7305675" algn="l"/>
                        </a:tabLst>
                      </a:pPr>
                      <a:r>
                        <a:rPr lang="en-GB" sz="5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332" marR="46332" marT="0" marB="0"/>
                </a:tc>
                <a:tc>
                  <a:txBody>
                    <a:bodyPr/>
                    <a:lstStyle/>
                    <a:p>
                      <a:pPr>
                        <a:lnSpc>
                          <a:spcPct val="107000"/>
                        </a:lnSpc>
                        <a:spcAft>
                          <a:spcPts val="0"/>
                        </a:spcAft>
                        <a:tabLst>
                          <a:tab pos="7305675" algn="l"/>
                        </a:tabLst>
                      </a:pPr>
                      <a:r>
                        <a:rPr lang="en-GB" sz="5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332" marR="46332" marT="0" marB="0"/>
                </a:tc>
                <a:tc>
                  <a:txBody>
                    <a:bodyPr/>
                    <a:lstStyle/>
                    <a:p>
                      <a:pPr marL="342900" lvl="0" indent="-342900">
                        <a:lnSpc>
                          <a:spcPct val="115000"/>
                        </a:lnSpc>
                        <a:spcAft>
                          <a:spcPts val="0"/>
                        </a:spcAft>
                        <a:buFont typeface="Symbol" panose="05050102010706020507" pitchFamily="18" charset="2"/>
                        <a:buChar char=""/>
                      </a:pPr>
                      <a:r>
                        <a:rPr lang="en-GB" sz="500">
                          <a:effectLst/>
                        </a:rPr>
                        <a:t>compare and group materials together, according to whether they are solids, liquids or gases</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observe that some materials change state when they are heated or cooled, and measure or research the temperature at which this happens in degrees Celsius (°C)</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identify the part played by evaporation and condensation in the water cycle and associate the rate of evaporation with temperature.</a:t>
                      </a:r>
                      <a:endParaRPr lang="en-GB" sz="700">
                        <a:effectLst/>
                      </a:endParaRPr>
                    </a:p>
                    <a:p>
                      <a:pPr>
                        <a:lnSpc>
                          <a:spcPct val="107000"/>
                        </a:lnSpc>
                        <a:spcAft>
                          <a:spcPts val="0"/>
                        </a:spcAft>
                        <a:tabLst>
                          <a:tab pos="7305675" algn="l"/>
                        </a:tabLst>
                      </a:pPr>
                      <a:r>
                        <a:rPr lang="en-GB" sz="5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332" marR="46332" marT="0" marB="0"/>
                </a:tc>
                <a:tc>
                  <a:txBody>
                    <a:bodyPr/>
                    <a:lstStyle/>
                    <a:p>
                      <a:pPr marL="342900" lvl="0" indent="-342900">
                        <a:lnSpc>
                          <a:spcPct val="115000"/>
                        </a:lnSpc>
                        <a:spcAft>
                          <a:spcPts val="0"/>
                        </a:spcAft>
                        <a:buFont typeface="Symbol" panose="05050102010706020507" pitchFamily="18" charset="2"/>
                        <a:buChar char=""/>
                      </a:pPr>
                      <a:r>
                        <a:rPr lang="en-GB" sz="500">
                          <a:effectLst/>
                        </a:rPr>
                        <a:t>compare and group together everyday materials on the basis of their properties, including their hardness, solubility, transparency, conductivity (electrical and thermal), and response to magnets</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know that some materials will dissolve in liquid to form a solution, and describe how to recover a substance from a solution</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use knowledge of solids, liquids and gases to decide how mixtures might be separated, including through filtering, sieving and evaporating</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give reasons, based on evidence from comparative and fair tests, for the particular uses of everyday materials, including metals, wood and plastic</a:t>
                      </a:r>
                      <a:endParaRPr lang="en-GB" sz="700">
                        <a:effectLst/>
                      </a:endParaRPr>
                    </a:p>
                    <a:p>
                      <a:pPr marL="342900" lvl="0" indent="-342900">
                        <a:lnSpc>
                          <a:spcPct val="115000"/>
                        </a:lnSpc>
                        <a:spcAft>
                          <a:spcPts val="0"/>
                        </a:spcAft>
                        <a:buFont typeface="Symbol" panose="05050102010706020507" pitchFamily="18" charset="2"/>
                        <a:buChar char=""/>
                      </a:pPr>
                      <a:r>
                        <a:rPr lang="en-GB" sz="500">
                          <a:effectLst/>
                        </a:rPr>
                        <a:t>demonstrate that dissolving, mixing and changes of state are reversible changes</a:t>
                      </a:r>
                      <a:endParaRPr lang="en-GB" sz="700">
                        <a:effectLst/>
                      </a:endParaRPr>
                    </a:p>
                    <a:p>
                      <a:pPr marL="342900" lvl="0" indent="-342900">
                        <a:lnSpc>
                          <a:spcPct val="115000"/>
                        </a:lnSpc>
                        <a:spcAft>
                          <a:spcPts val="0"/>
                        </a:spcAft>
                        <a:buFont typeface="Symbol" panose="05050102010706020507" pitchFamily="18" charset="2"/>
                        <a:buChar char=""/>
                        <a:tabLst>
                          <a:tab pos="7305675" algn="l"/>
                        </a:tabLst>
                      </a:pPr>
                      <a:r>
                        <a:rPr lang="en-GB" sz="500">
                          <a:effectLst/>
                        </a:rPr>
                        <a:t>explain that some changes result in the formation of new materials, and that this kind of change is not usually reversible, including changes associated with burning and the action of acid on bicarbonate of soda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332" marR="46332" marT="0" marB="0"/>
                </a:tc>
                <a:tc>
                  <a:txBody>
                    <a:bodyPr/>
                    <a:lstStyle/>
                    <a:p>
                      <a:pPr>
                        <a:lnSpc>
                          <a:spcPct val="107000"/>
                        </a:lnSpc>
                        <a:spcAft>
                          <a:spcPts val="0"/>
                        </a:spcAft>
                        <a:tabLst>
                          <a:tab pos="7305675" algn="l"/>
                        </a:tabLst>
                      </a:pPr>
                      <a:r>
                        <a:rPr lang="en-GB" sz="5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6332" marR="46332" marT="0" marB="0"/>
                </a:tc>
                <a:extLst>
                  <a:ext uri="{0D108BD9-81ED-4DB2-BD59-A6C34878D82A}">
                    <a16:rowId xmlns:a16="http://schemas.microsoft.com/office/drawing/2014/main" val="1242460923"/>
                  </a:ext>
                </a:extLst>
              </a:tr>
            </a:tbl>
          </a:graphicData>
        </a:graphic>
      </p:graphicFrame>
    </p:spTree>
    <p:extLst>
      <p:ext uri="{BB962C8B-B14F-4D97-AF65-F5344CB8AC3E}">
        <p14:creationId xmlns:p14="http://schemas.microsoft.com/office/powerpoint/2010/main" val="2733899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1236980" y="3020028"/>
          <a:ext cx="9718040" cy="1957134"/>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3909216489"/>
                    </a:ext>
                  </a:extLst>
                </a:gridCol>
                <a:gridCol w="1467485">
                  <a:extLst>
                    <a:ext uri="{9D8B030D-6E8A-4147-A177-3AD203B41FA5}">
                      <a16:colId xmlns:a16="http://schemas.microsoft.com/office/drawing/2014/main" val="2192300337"/>
                    </a:ext>
                  </a:extLst>
                </a:gridCol>
                <a:gridCol w="1468120">
                  <a:extLst>
                    <a:ext uri="{9D8B030D-6E8A-4147-A177-3AD203B41FA5}">
                      <a16:colId xmlns:a16="http://schemas.microsoft.com/office/drawing/2014/main" val="3097012553"/>
                    </a:ext>
                  </a:extLst>
                </a:gridCol>
                <a:gridCol w="1468120">
                  <a:extLst>
                    <a:ext uri="{9D8B030D-6E8A-4147-A177-3AD203B41FA5}">
                      <a16:colId xmlns:a16="http://schemas.microsoft.com/office/drawing/2014/main" val="122106145"/>
                    </a:ext>
                  </a:extLst>
                </a:gridCol>
                <a:gridCol w="1468120">
                  <a:extLst>
                    <a:ext uri="{9D8B030D-6E8A-4147-A177-3AD203B41FA5}">
                      <a16:colId xmlns:a16="http://schemas.microsoft.com/office/drawing/2014/main" val="1958213479"/>
                    </a:ext>
                  </a:extLst>
                </a:gridCol>
                <a:gridCol w="1468120">
                  <a:extLst>
                    <a:ext uri="{9D8B030D-6E8A-4147-A177-3AD203B41FA5}">
                      <a16:colId xmlns:a16="http://schemas.microsoft.com/office/drawing/2014/main" val="2524073759"/>
                    </a:ext>
                  </a:extLst>
                </a:gridCol>
                <a:gridCol w="1468120">
                  <a:extLst>
                    <a:ext uri="{9D8B030D-6E8A-4147-A177-3AD203B41FA5}">
                      <a16:colId xmlns:a16="http://schemas.microsoft.com/office/drawing/2014/main" val="3565565599"/>
                    </a:ext>
                  </a:extLst>
                </a:gridCol>
              </a:tblGrid>
              <a:tr h="0">
                <a:tc>
                  <a:txBody>
                    <a:bodyPr/>
                    <a:lstStyle/>
                    <a:p>
                      <a:pPr marL="71755" marR="71755" algn="ctr">
                        <a:lnSpc>
                          <a:spcPct val="107000"/>
                        </a:lnSpc>
                        <a:spcAft>
                          <a:spcPts val="0"/>
                        </a:spcAft>
                        <a:tabLst>
                          <a:tab pos="7305675" algn="l"/>
                        </a:tabLst>
                      </a:pPr>
                      <a:r>
                        <a:rPr lang="en-GB" sz="900">
                          <a:effectLst/>
                        </a:rPr>
                        <a:t>Rocks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compare and group together different kinds of rocks on the basis of their appearance and simple physical properties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describe in simple terms how fossils are formed when things that have lived are trapped within rock</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recognise that soils are made from rocks and organic matter</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20681684"/>
                  </a:ext>
                </a:extLst>
              </a:tr>
            </a:tbl>
          </a:graphicData>
        </a:graphic>
      </p:graphicFrame>
    </p:spTree>
    <p:extLst>
      <p:ext uri="{BB962C8B-B14F-4D97-AF65-F5344CB8AC3E}">
        <p14:creationId xmlns:p14="http://schemas.microsoft.com/office/powerpoint/2010/main" val="2776042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1236980" y="2161064"/>
          <a:ext cx="9718040" cy="3541332"/>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2855048207"/>
                    </a:ext>
                  </a:extLst>
                </a:gridCol>
                <a:gridCol w="1467485">
                  <a:extLst>
                    <a:ext uri="{9D8B030D-6E8A-4147-A177-3AD203B41FA5}">
                      <a16:colId xmlns:a16="http://schemas.microsoft.com/office/drawing/2014/main" val="2318906271"/>
                    </a:ext>
                  </a:extLst>
                </a:gridCol>
                <a:gridCol w="1468120">
                  <a:extLst>
                    <a:ext uri="{9D8B030D-6E8A-4147-A177-3AD203B41FA5}">
                      <a16:colId xmlns:a16="http://schemas.microsoft.com/office/drawing/2014/main" val="4271540869"/>
                    </a:ext>
                  </a:extLst>
                </a:gridCol>
                <a:gridCol w="1468120">
                  <a:extLst>
                    <a:ext uri="{9D8B030D-6E8A-4147-A177-3AD203B41FA5}">
                      <a16:colId xmlns:a16="http://schemas.microsoft.com/office/drawing/2014/main" val="3283540979"/>
                    </a:ext>
                  </a:extLst>
                </a:gridCol>
                <a:gridCol w="1468120">
                  <a:extLst>
                    <a:ext uri="{9D8B030D-6E8A-4147-A177-3AD203B41FA5}">
                      <a16:colId xmlns:a16="http://schemas.microsoft.com/office/drawing/2014/main" val="2728575515"/>
                    </a:ext>
                  </a:extLst>
                </a:gridCol>
                <a:gridCol w="1468120">
                  <a:extLst>
                    <a:ext uri="{9D8B030D-6E8A-4147-A177-3AD203B41FA5}">
                      <a16:colId xmlns:a16="http://schemas.microsoft.com/office/drawing/2014/main" val="3793411722"/>
                    </a:ext>
                  </a:extLst>
                </a:gridCol>
                <a:gridCol w="1468120">
                  <a:extLst>
                    <a:ext uri="{9D8B030D-6E8A-4147-A177-3AD203B41FA5}">
                      <a16:colId xmlns:a16="http://schemas.microsoft.com/office/drawing/2014/main" val="2391451519"/>
                    </a:ext>
                  </a:extLst>
                </a:gridCol>
              </a:tblGrid>
              <a:tr h="0">
                <a:tc>
                  <a:txBody>
                    <a:bodyPr/>
                    <a:lstStyle/>
                    <a:p>
                      <a:pPr marL="71755" marR="71755" algn="ctr">
                        <a:lnSpc>
                          <a:spcPct val="107000"/>
                        </a:lnSpc>
                        <a:spcAft>
                          <a:spcPts val="0"/>
                        </a:spcAft>
                        <a:tabLst>
                          <a:tab pos="7305675" algn="l"/>
                        </a:tabLst>
                      </a:pPr>
                      <a:r>
                        <a:rPr lang="en-GB" sz="900">
                          <a:effectLst/>
                        </a:rPr>
                        <a:t>Forces and magnets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compare how things move on different surfaces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notice that some forces need contact between two objects, but magnetic forces can act at a distance</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observe how magnets attract or repel each other and attract some materials and not others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compare and group together a variety of everyday materials on the basis of whether they are attracted to a magnet, and identify some magnetic materials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describe magnets as having two poles</a:t>
                      </a:r>
                      <a:endParaRPr lang="en-GB" sz="1100">
                        <a:effectLst/>
                      </a:endParaRPr>
                    </a:p>
                    <a:p>
                      <a:pPr marL="342900" lvl="0" indent="-342900">
                        <a:lnSpc>
                          <a:spcPct val="115000"/>
                        </a:lnSpc>
                        <a:spcAft>
                          <a:spcPts val="0"/>
                        </a:spcAft>
                        <a:buFont typeface="Symbol" panose="05050102010706020507" pitchFamily="18" charset="2"/>
                        <a:buChar char=""/>
                        <a:tabLst>
                          <a:tab pos="7305675" algn="l"/>
                        </a:tabLst>
                      </a:pPr>
                      <a:r>
                        <a:rPr lang="en-GB" sz="750">
                          <a:effectLst/>
                        </a:rPr>
                        <a:t>predict whether two magnets will attract or repel each other, depending on which poles are facing.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750">
                          <a:effectLst/>
                        </a:rPr>
                        <a:t>explain that unsupported objects fall towards the Earth because of the force of gravity acting between the Earth and the falling object</a:t>
                      </a:r>
                      <a:endParaRPr lang="en-GB" sz="1100">
                        <a:effectLst/>
                      </a:endParaRPr>
                    </a:p>
                    <a:p>
                      <a:pPr marL="342900" lvl="0" indent="-342900">
                        <a:lnSpc>
                          <a:spcPct val="107000"/>
                        </a:lnSpc>
                        <a:spcAft>
                          <a:spcPts val="0"/>
                        </a:spcAft>
                        <a:buFont typeface="Symbol" panose="05050102010706020507" pitchFamily="18" charset="2"/>
                        <a:buChar char=""/>
                      </a:pPr>
                      <a:r>
                        <a:rPr lang="en-GB" sz="750">
                          <a:effectLst/>
                        </a:rPr>
                        <a:t>identify the effects of air resistance, water resistance and friction, that act between moving surfaces</a:t>
                      </a:r>
                      <a:endParaRPr lang="en-GB" sz="1100">
                        <a:effectLst/>
                      </a:endParaRPr>
                    </a:p>
                    <a:p>
                      <a:pPr marL="342900" lvl="0" indent="-342900">
                        <a:lnSpc>
                          <a:spcPct val="107000"/>
                        </a:lnSpc>
                        <a:spcAft>
                          <a:spcPts val="0"/>
                        </a:spcAft>
                        <a:buFont typeface="Symbol" panose="05050102010706020507" pitchFamily="18" charset="2"/>
                        <a:buChar char=""/>
                      </a:pPr>
                      <a:r>
                        <a:rPr lang="en-GB" sz="750">
                          <a:effectLst/>
                        </a:rPr>
                        <a:t>recognise that some mechanisms, including levers, pulleys and gears, allow a smaller force to have a greater effect.</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12822837"/>
                  </a:ext>
                </a:extLst>
              </a:tr>
            </a:tbl>
          </a:graphicData>
        </a:graphic>
      </p:graphicFrame>
    </p:spTree>
    <p:extLst>
      <p:ext uri="{BB962C8B-B14F-4D97-AF65-F5344CB8AC3E}">
        <p14:creationId xmlns:p14="http://schemas.microsoft.com/office/powerpoint/2010/main" val="32701155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1236980" y="2555399"/>
          <a:ext cx="9718040" cy="2508250"/>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3360349551"/>
                    </a:ext>
                  </a:extLst>
                </a:gridCol>
                <a:gridCol w="1467485">
                  <a:extLst>
                    <a:ext uri="{9D8B030D-6E8A-4147-A177-3AD203B41FA5}">
                      <a16:colId xmlns:a16="http://schemas.microsoft.com/office/drawing/2014/main" val="298271932"/>
                    </a:ext>
                  </a:extLst>
                </a:gridCol>
                <a:gridCol w="1468120">
                  <a:extLst>
                    <a:ext uri="{9D8B030D-6E8A-4147-A177-3AD203B41FA5}">
                      <a16:colId xmlns:a16="http://schemas.microsoft.com/office/drawing/2014/main" val="2850971973"/>
                    </a:ext>
                  </a:extLst>
                </a:gridCol>
                <a:gridCol w="1468120">
                  <a:extLst>
                    <a:ext uri="{9D8B030D-6E8A-4147-A177-3AD203B41FA5}">
                      <a16:colId xmlns:a16="http://schemas.microsoft.com/office/drawing/2014/main" val="2994037755"/>
                    </a:ext>
                  </a:extLst>
                </a:gridCol>
                <a:gridCol w="1468120">
                  <a:extLst>
                    <a:ext uri="{9D8B030D-6E8A-4147-A177-3AD203B41FA5}">
                      <a16:colId xmlns:a16="http://schemas.microsoft.com/office/drawing/2014/main" val="1487478938"/>
                    </a:ext>
                  </a:extLst>
                </a:gridCol>
                <a:gridCol w="1468120">
                  <a:extLst>
                    <a:ext uri="{9D8B030D-6E8A-4147-A177-3AD203B41FA5}">
                      <a16:colId xmlns:a16="http://schemas.microsoft.com/office/drawing/2014/main" val="931579603"/>
                    </a:ext>
                  </a:extLst>
                </a:gridCol>
                <a:gridCol w="1468120">
                  <a:extLst>
                    <a:ext uri="{9D8B030D-6E8A-4147-A177-3AD203B41FA5}">
                      <a16:colId xmlns:a16="http://schemas.microsoft.com/office/drawing/2014/main" val="1194546429"/>
                    </a:ext>
                  </a:extLst>
                </a:gridCol>
              </a:tblGrid>
              <a:tr h="0">
                <a:tc>
                  <a:txBody>
                    <a:bodyPr/>
                    <a:lstStyle/>
                    <a:p>
                      <a:pPr marL="71755" marR="71755" algn="ctr">
                        <a:lnSpc>
                          <a:spcPct val="107000"/>
                        </a:lnSpc>
                        <a:spcAft>
                          <a:spcPts val="0"/>
                        </a:spcAft>
                        <a:tabLst>
                          <a:tab pos="7305675" algn="l"/>
                        </a:tabLst>
                      </a:pPr>
                      <a:r>
                        <a:rPr lang="en-GB" sz="900">
                          <a:effectLst/>
                        </a:rPr>
                        <a:t>Light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recognise that they need light in order to see things and that dark is the absence of light</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notice that light is reflected from surfaces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recognise that light from the sun can be dangerous and that there are ways to protect their eyes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recognise that shadows are formed when the light from a light source is blocked by an opaque object</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find patterns in the way that the size of shadows change.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800" dirty="0">
                          <a:effectLst/>
                        </a:rPr>
                        <a:t>Recognise that light appears to travel in straight lines</a:t>
                      </a:r>
                      <a:endParaRPr lang="en-GB" sz="1100" dirty="0">
                        <a:effectLst/>
                      </a:endParaRPr>
                    </a:p>
                    <a:p>
                      <a:pPr marL="342900" lvl="0" indent="-342900">
                        <a:lnSpc>
                          <a:spcPct val="115000"/>
                        </a:lnSpc>
                        <a:spcAft>
                          <a:spcPts val="0"/>
                        </a:spcAft>
                        <a:buFont typeface="Symbol" panose="05050102010706020507" pitchFamily="18" charset="2"/>
                        <a:buChar char=""/>
                      </a:pPr>
                      <a:r>
                        <a:rPr lang="en-GB" sz="800" dirty="0">
                          <a:effectLst/>
                        </a:rPr>
                        <a:t>Explain that objects are seen because they give out or reflect light into the eye</a:t>
                      </a:r>
                      <a:endParaRPr lang="en-GB" sz="1100" dirty="0">
                        <a:effectLst/>
                      </a:endParaRPr>
                    </a:p>
                    <a:p>
                      <a:pPr marL="342900" lvl="0" indent="-342900">
                        <a:lnSpc>
                          <a:spcPct val="115000"/>
                        </a:lnSpc>
                        <a:spcAft>
                          <a:spcPts val="0"/>
                        </a:spcAft>
                        <a:buFont typeface="Symbol" panose="05050102010706020507" pitchFamily="18" charset="2"/>
                        <a:buChar char=""/>
                      </a:pPr>
                      <a:r>
                        <a:rPr lang="en-GB" sz="800" dirty="0">
                          <a:effectLst/>
                        </a:rPr>
                        <a:t>Explain that we see because light travels from light sources to our eyes, or from light sources to objects and then to our eyes</a:t>
                      </a:r>
                      <a:endParaRPr lang="en-GB" sz="1100" dirty="0">
                        <a:effectLst/>
                      </a:endParaRPr>
                    </a:p>
                    <a:p>
                      <a:pPr marL="342900" lvl="0" indent="-342900">
                        <a:lnSpc>
                          <a:spcPct val="115000"/>
                        </a:lnSpc>
                        <a:spcAft>
                          <a:spcPts val="0"/>
                        </a:spcAft>
                        <a:buFont typeface="Symbol" panose="05050102010706020507" pitchFamily="18" charset="2"/>
                        <a:buChar char=""/>
                      </a:pPr>
                      <a:r>
                        <a:rPr lang="en-GB" sz="800" dirty="0">
                          <a:effectLst/>
                        </a:rPr>
                        <a:t>Explain why shadows have the same shape as the objects that cast them</a:t>
                      </a:r>
                      <a:endParaRPr lang="en-GB" sz="1100" dirty="0">
                        <a:effectLst/>
                      </a:endParaRPr>
                    </a:p>
                    <a:p>
                      <a:pPr>
                        <a:lnSpc>
                          <a:spcPct val="107000"/>
                        </a:lnSpc>
                        <a:spcAft>
                          <a:spcPts val="0"/>
                        </a:spcAft>
                        <a:tabLst>
                          <a:tab pos="7305675" algn="l"/>
                        </a:tabLst>
                      </a:pPr>
                      <a:r>
                        <a:rPr lang="en-GB" sz="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9230774"/>
                  </a:ext>
                </a:extLst>
              </a:tr>
            </a:tbl>
          </a:graphicData>
        </a:graphic>
      </p:graphicFrame>
    </p:spTree>
    <p:extLst>
      <p:ext uri="{BB962C8B-B14F-4D97-AF65-F5344CB8AC3E}">
        <p14:creationId xmlns:p14="http://schemas.microsoft.com/office/powerpoint/2010/main" val="20709356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4" name="Table 3"/>
          <p:cNvGraphicFramePr>
            <a:graphicFrameLocks noGrp="1"/>
          </p:cNvGraphicFramePr>
          <p:nvPr/>
        </p:nvGraphicFramePr>
        <p:xfrm>
          <a:off x="1236980" y="1902746"/>
          <a:ext cx="9718040" cy="3665919"/>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2584976717"/>
                    </a:ext>
                  </a:extLst>
                </a:gridCol>
                <a:gridCol w="1467485">
                  <a:extLst>
                    <a:ext uri="{9D8B030D-6E8A-4147-A177-3AD203B41FA5}">
                      <a16:colId xmlns:a16="http://schemas.microsoft.com/office/drawing/2014/main" val="154654818"/>
                    </a:ext>
                  </a:extLst>
                </a:gridCol>
                <a:gridCol w="1468120">
                  <a:extLst>
                    <a:ext uri="{9D8B030D-6E8A-4147-A177-3AD203B41FA5}">
                      <a16:colId xmlns:a16="http://schemas.microsoft.com/office/drawing/2014/main" val="1714370507"/>
                    </a:ext>
                  </a:extLst>
                </a:gridCol>
                <a:gridCol w="1468120">
                  <a:extLst>
                    <a:ext uri="{9D8B030D-6E8A-4147-A177-3AD203B41FA5}">
                      <a16:colId xmlns:a16="http://schemas.microsoft.com/office/drawing/2014/main" val="2467970939"/>
                    </a:ext>
                  </a:extLst>
                </a:gridCol>
                <a:gridCol w="1468120">
                  <a:extLst>
                    <a:ext uri="{9D8B030D-6E8A-4147-A177-3AD203B41FA5}">
                      <a16:colId xmlns:a16="http://schemas.microsoft.com/office/drawing/2014/main" val="593463622"/>
                    </a:ext>
                  </a:extLst>
                </a:gridCol>
                <a:gridCol w="1468120">
                  <a:extLst>
                    <a:ext uri="{9D8B030D-6E8A-4147-A177-3AD203B41FA5}">
                      <a16:colId xmlns:a16="http://schemas.microsoft.com/office/drawing/2014/main" val="436859769"/>
                    </a:ext>
                  </a:extLst>
                </a:gridCol>
                <a:gridCol w="1468120">
                  <a:extLst>
                    <a:ext uri="{9D8B030D-6E8A-4147-A177-3AD203B41FA5}">
                      <a16:colId xmlns:a16="http://schemas.microsoft.com/office/drawing/2014/main" val="719434077"/>
                    </a:ext>
                  </a:extLst>
                </a:gridCol>
              </a:tblGrid>
              <a:tr h="0">
                <a:tc>
                  <a:txBody>
                    <a:bodyPr/>
                    <a:lstStyle/>
                    <a:p>
                      <a:pPr marL="71755" marR="71755" algn="ctr">
                        <a:lnSpc>
                          <a:spcPct val="107000"/>
                        </a:lnSpc>
                        <a:spcAft>
                          <a:spcPts val="0"/>
                        </a:spcAft>
                        <a:tabLst>
                          <a:tab pos="7305675" algn="l"/>
                        </a:tabLst>
                      </a:pPr>
                      <a:r>
                        <a:rPr lang="en-GB" sz="900">
                          <a:effectLst/>
                        </a:rPr>
                        <a:t>Electricity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identify common appliances that run on electricity</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construct a simple series electrical circuit, identifying and naming its basic parts, including cells, wires, bulbs, switches and buzzers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identify whether or not a lamp will light in a simple series circuit, based on whether or not the lamp is part of a complete loop with a battery</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recognise that a switch opens and closes a circuit and associate this with whether or not a lamp lights in a simple series circuit</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recognise some common conductors and insulators, and associate metals with being good conductors.</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800" dirty="0">
                          <a:effectLst/>
                        </a:rPr>
                        <a:t>Associate the brightness of a lamp with the volume of a buzzer with the number of voltage cells used in the circuit</a:t>
                      </a:r>
                      <a:endParaRPr lang="en-GB" sz="1100" dirty="0">
                        <a:effectLst/>
                      </a:endParaRPr>
                    </a:p>
                    <a:p>
                      <a:pPr marL="342900" lvl="0" indent="-342900">
                        <a:lnSpc>
                          <a:spcPct val="115000"/>
                        </a:lnSpc>
                        <a:spcAft>
                          <a:spcPts val="0"/>
                        </a:spcAft>
                        <a:buFont typeface="Symbol" panose="05050102010706020507" pitchFamily="18" charset="2"/>
                        <a:buChar char=""/>
                      </a:pPr>
                      <a:r>
                        <a:rPr lang="en-GB" sz="800" dirty="0">
                          <a:effectLst/>
                        </a:rPr>
                        <a:t>Compare and give reasons for variations in how components function</a:t>
                      </a:r>
                      <a:endParaRPr lang="en-GB" sz="1100" dirty="0">
                        <a:effectLst/>
                      </a:endParaRPr>
                    </a:p>
                    <a:p>
                      <a:pPr marL="342900" lvl="0" indent="-342900">
                        <a:lnSpc>
                          <a:spcPct val="115000"/>
                        </a:lnSpc>
                        <a:spcAft>
                          <a:spcPts val="0"/>
                        </a:spcAft>
                        <a:buFont typeface="Symbol" panose="05050102010706020507" pitchFamily="18" charset="2"/>
                        <a:buChar char=""/>
                      </a:pPr>
                      <a:r>
                        <a:rPr lang="en-GB" sz="800" dirty="0">
                          <a:effectLst/>
                        </a:rPr>
                        <a:t>Use recognised symbols when representing a simple circuit in a diagram</a:t>
                      </a:r>
                      <a:endParaRPr lang="en-GB" sz="1100" dirty="0">
                        <a:effectLst/>
                      </a:endParaRPr>
                    </a:p>
                    <a:p>
                      <a:pPr>
                        <a:lnSpc>
                          <a:spcPct val="107000"/>
                        </a:lnSpc>
                        <a:spcAft>
                          <a:spcPts val="0"/>
                        </a:spcAft>
                        <a:tabLst>
                          <a:tab pos="7305675" algn="l"/>
                        </a:tabLst>
                      </a:pPr>
                      <a:r>
                        <a:rPr lang="en-GB" sz="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49086186"/>
                  </a:ext>
                </a:extLst>
              </a:tr>
            </a:tbl>
          </a:graphicData>
        </a:graphic>
      </p:graphicFrame>
    </p:spTree>
    <p:extLst>
      <p:ext uri="{BB962C8B-B14F-4D97-AF65-F5344CB8AC3E}">
        <p14:creationId xmlns:p14="http://schemas.microsoft.com/office/powerpoint/2010/main" val="890299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1236980" y="2362803"/>
          <a:ext cx="9718040" cy="2877249"/>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785191206"/>
                    </a:ext>
                  </a:extLst>
                </a:gridCol>
                <a:gridCol w="1467485">
                  <a:extLst>
                    <a:ext uri="{9D8B030D-6E8A-4147-A177-3AD203B41FA5}">
                      <a16:colId xmlns:a16="http://schemas.microsoft.com/office/drawing/2014/main" val="1044700648"/>
                    </a:ext>
                  </a:extLst>
                </a:gridCol>
                <a:gridCol w="1468120">
                  <a:extLst>
                    <a:ext uri="{9D8B030D-6E8A-4147-A177-3AD203B41FA5}">
                      <a16:colId xmlns:a16="http://schemas.microsoft.com/office/drawing/2014/main" val="2714054335"/>
                    </a:ext>
                  </a:extLst>
                </a:gridCol>
                <a:gridCol w="1468120">
                  <a:extLst>
                    <a:ext uri="{9D8B030D-6E8A-4147-A177-3AD203B41FA5}">
                      <a16:colId xmlns:a16="http://schemas.microsoft.com/office/drawing/2014/main" val="345826505"/>
                    </a:ext>
                  </a:extLst>
                </a:gridCol>
                <a:gridCol w="1468120">
                  <a:extLst>
                    <a:ext uri="{9D8B030D-6E8A-4147-A177-3AD203B41FA5}">
                      <a16:colId xmlns:a16="http://schemas.microsoft.com/office/drawing/2014/main" val="2063614366"/>
                    </a:ext>
                  </a:extLst>
                </a:gridCol>
                <a:gridCol w="1468120">
                  <a:extLst>
                    <a:ext uri="{9D8B030D-6E8A-4147-A177-3AD203B41FA5}">
                      <a16:colId xmlns:a16="http://schemas.microsoft.com/office/drawing/2014/main" val="130678694"/>
                    </a:ext>
                  </a:extLst>
                </a:gridCol>
                <a:gridCol w="1468120">
                  <a:extLst>
                    <a:ext uri="{9D8B030D-6E8A-4147-A177-3AD203B41FA5}">
                      <a16:colId xmlns:a16="http://schemas.microsoft.com/office/drawing/2014/main" val="4128998257"/>
                    </a:ext>
                  </a:extLst>
                </a:gridCol>
              </a:tblGrid>
              <a:tr h="0">
                <a:tc>
                  <a:txBody>
                    <a:bodyPr/>
                    <a:lstStyle/>
                    <a:p>
                      <a:pPr marL="71755" marR="71755" algn="ctr">
                        <a:lnSpc>
                          <a:spcPct val="107000"/>
                        </a:lnSpc>
                        <a:spcAft>
                          <a:spcPts val="0"/>
                        </a:spcAft>
                        <a:tabLst>
                          <a:tab pos="7305675" algn="l"/>
                        </a:tabLst>
                      </a:pPr>
                      <a:r>
                        <a:rPr lang="en-GB" sz="900">
                          <a:effectLst/>
                        </a:rPr>
                        <a:t>Sound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identify how sounds are made, associating some of them with something vibrating</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recognise that vibrations from sounds travel through a medium to the ear</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find patterns between the pitch of a sound and features of the object that produced it</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find patterns between the volume of a sound and the strength of the vibrations that produced it</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recognise that sounds get fainter as the distance from the sound source increases.</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40441491"/>
                  </a:ext>
                </a:extLst>
              </a:tr>
            </a:tbl>
          </a:graphicData>
        </a:graphic>
      </p:graphicFrame>
    </p:spTree>
    <p:extLst>
      <p:ext uri="{BB962C8B-B14F-4D97-AF65-F5344CB8AC3E}">
        <p14:creationId xmlns:p14="http://schemas.microsoft.com/office/powerpoint/2010/main" val="2880909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1236980" y="3480086"/>
          <a:ext cx="9718040" cy="905574"/>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3154671502"/>
                    </a:ext>
                  </a:extLst>
                </a:gridCol>
                <a:gridCol w="1467485">
                  <a:extLst>
                    <a:ext uri="{9D8B030D-6E8A-4147-A177-3AD203B41FA5}">
                      <a16:colId xmlns:a16="http://schemas.microsoft.com/office/drawing/2014/main" val="3974515466"/>
                    </a:ext>
                  </a:extLst>
                </a:gridCol>
                <a:gridCol w="1468120">
                  <a:extLst>
                    <a:ext uri="{9D8B030D-6E8A-4147-A177-3AD203B41FA5}">
                      <a16:colId xmlns:a16="http://schemas.microsoft.com/office/drawing/2014/main" val="2033398117"/>
                    </a:ext>
                  </a:extLst>
                </a:gridCol>
                <a:gridCol w="1468120">
                  <a:extLst>
                    <a:ext uri="{9D8B030D-6E8A-4147-A177-3AD203B41FA5}">
                      <a16:colId xmlns:a16="http://schemas.microsoft.com/office/drawing/2014/main" val="1118968678"/>
                    </a:ext>
                  </a:extLst>
                </a:gridCol>
                <a:gridCol w="1468120">
                  <a:extLst>
                    <a:ext uri="{9D8B030D-6E8A-4147-A177-3AD203B41FA5}">
                      <a16:colId xmlns:a16="http://schemas.microsoft.com/office/drawing/2014/main" val="3796428588"/>
                    </a:ext>
                  </a:extLst>
                </a:gridCol>
                <a:gridCol w="1468120">
                  <a:extLst>
                    <a:ext uri="{9D8B030D-6E8A-4147-A177-3AD203B41FA5}">
                      <a16:colId xmlns:a16="http://schemas.microsoft.com/office/drawing/2014/main" val="2474604515"/>
                    </a:ext>
                  </a:extLst>
                </a:gridCol>
                <a:gridCol w="1468120">
                  <a:extLst>
                    <a:ext uri="{9D8B030D-6E8A-4147-A177-3AD203B41FA5}">
                      <a16:colId xmlns:a16="http://schemas.microsoft.com/office/drawing/2014/main" val="1302978511"/>
                    </a:ext>
                  </a:extLst>
                </a:gridCol>
              </a:tblGrid>
              <a:tr h="0">
                <a:tc>
                  <a:txBody>
                    <a:bodyPr/>
                    <a:lstStyle/>
                    <a:p>
                      <a:pPr marL="71755" marR="71755" algn="ctr">
                        <a:lnSpc>
                          <a:spcPct val="107000"/>
                        </a:lnSpc>
                        <a:spcAft>
                          <a:spcPts val="0"/>
                        </a:spcAft>
                        <a:tabLst>
                          <a:tab pos="7305675" algn="l"/>
                        </a:tabLst>
                      </a:pPr>
                      <a:r>
                        <a:rPr lang="en-GB" sz="900">
                          <a:effectLst/>
                        </a:rPr>
                        <a:t>Seasonal Change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marL="342900" lvl="0" indent="-342900">
                        <a:lnSpc>
                          <a:spcPct val="115000"/>
                        </a:lnSpc>
                        <a:spcAft>
                          <a:spcPts val="0"/>
                        </a:spcAft>
                        <a:buFont typeface="Symbol" panose="05050102010706020507" pitchFamily="18" charset="2"/>
                        <a:buChar char=""/>
                      </a:pPr>
                      <a:r>
                        <a:rPr lang="en-GB" sz="750">
                          <a:effectLst/>
                        </a:rPr>
                        <a:t>observe changes across the four seasons </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observe and describe weather associated with the seasons and how day length varies.</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62246882"/>
                  </a:ext>
                </a:extLst>
              </a:tr>
            </a:tbl>
          </a:graphicData>
        </a:graphic>
      </p:graphicFrame>
    </p:spTree>
    <p:extLst>
      <p:ext uri="{BB962C8B-B14F-4D97-AF65-F5344CB8AC3E}">
        <p14:creationId xmlns:p14="http://schemas.microsoft.com/office/powerpoint/2010/main" val="2293675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33B4F8-6B28-344A-BE0B-190FA2940DD8}"/>
              </a:ext>
            </a:extLst>
          </p:cNvPr>
          <p:cNvSpPr/>
          <p:nvPr/>
        </p:nvSpPr>
        <p:spPr>
          <a:xfrm>
            <a:off x="643466" y="189593"/>
            <a:ext cx="10790553" cy="954107"/>
          </a:xfrm>
          <a:prstGeom prst="rect">
            <a:avLst/>
          </a:prstGeom>
        </p:spPr>
        <p:txBody>
          <a:bodyPr wrap="square">
            <a:spAutoFit/>
          </a:bodyPr>
          <a:lstStyle/>
          <a:p>
            <a:r>
              <a:rPr lang="en-GB" sz="2800" dirty="0"/>
              <a:t>Progression of knowledge, skills and concepts from Key Stage 1, through Lower Key Stage 2 and into Upper Key Stage 2</a:t>
            </a:r>
          </a:p>
        </p:txBody>
      </p:sp>
      <p:graphicFrame>
        <p:nvGraphicFramePr>
          <p:cNvPr id="2" name="Table 1"/>
          <p:cNvGraphicFramePr>
            <a:graphicFrameLocks noGrp="1"/>
          </p:cNvGraphicFramePr>
          <p:nvPr/>
        </p:nvGraphicFramePr>
        <p:xfrm>
          <a:off x="1236980" y="2099913"/>
          <a:ext cx="9718040" cy="3276981"/>
        </p:xfrm>
        <a:graphic>
          <a:graphicData uri="http://schemas.openxmlformats.org/drawingml/2006/table">
            <a:tbl>
              <a:tblPr firstRow="1" firstCol="1" bandRow="1">
                <a:tableStyleId>{5C22544A-7EE6-4342-B048-85BDC9FD1C3A}</a:tableStyleId>
              </a:tblPr>
              <a:tblGrid>
                <a:gridCol w="909955">
                  <a:extLst>
                    <a:ext uri="{9D8B030D-6E8A-4147-A177-3AD203B41FA5}">
                      <a16:colId xmlns:a16="http://schemas.microsoft.com/office/drawing/2014/main" val="2870764907"/>
                    </a:ext>
                  </a:extLst>
                </a:gridCol>
                <a:gridCol w="1467485">
                  <a:extLst>
                    <a:ext uri="{9D8B030D-6E8A-4147-A177-3AD203B41FA5}">
                      <a16:colId xmlns:a16="http://schemas.microsoft.com/office/drawing/2014/main" val="1926357648"/>
                    </a:ext>
                  </a:extLst>
                </a:gridCol>
                <a:gridCol w="1468120">
                  <a:extLst>
                    <a:ext uri="{9D8B030D-6E8A-4147-A177-3AD203B41FA5}">
                      <a16:colId xmlns:a16="http://schemas.microsoft.com/office/drawing/2014/main" val="9559711"/>
                    </a:ext>
                  </a:extLst>
                </a:gridCol>
                <a:gridCol w="1468120">
                  <a:extLst>
                    <a:ext uri="{9D8B030D-6E8A-4147-A177-3AD203B41FA5}">
                      <a16:colId xmlns:a16="http://schemas.microsoft.com/office/drawing/2014/main" val="1413360000"/>
                    </a:ext>
                  </a:extLst>
                </a:gridCol>
                <a:gridCol w="1468120">
                  <a:extLst>
                    <a:ext uri="{9D8B030D-6E8A-4147-A177-3AD203B41FA5}">
                      <a16:colId xmlns:a16="http://schemas.microsoft.com/office/drawing/2014/main" val="1552633724"/>
                    </a:ext>
                  </a:extLst>
                </a:gridCol>
                <a:gridCol w="1468120">
                  <a:extLst>
                    <a:ext uri="{9D8B030D-6E8A-4147-A177-3AD203B41FA5}">
                      <a16:colId xmlns:a16="http://schemas.microsoft.com/office/drawing/2014/main" val="189012796"/>
                    </a:ext>
                  </a:extLst>
                </a:gridCol>
                <a:gridCol w="1468120">
                  <a:extLst>
                    <a:ext uri="{9D8B030D-6E8A-4147-A177-3AD203B41FA5}">
                      <a16:colId xmlns:a16="http://schemas.microsoft.com/office/drawing/2014/main" val="1191302619"/>
                    </a:ext>
                  </a:extLst>
                </a:gridCol>
              </a:tblGrid>
              <a:tr h="0">
                <a:tc>
                  <a:txBody>
                    <a:bodyPr/>
                    <a:lstStyle/>
                    <a:p>
                      <a:pPr marL="71755" marR="71755" algn="ctr">
                        <a:lnSpc>
                          <a:spcPct val="107000"/>
                        </a:lnSpc>
                        <a:spcAft>
                          <a:spcPts val="0"/>
                        </a:spcAft>
                        <a:tabLst>
                          <a:tab pos="7305675" algn="l"/>
                        </a:tabLst>
                      </a:pPr>
                      <a:r>
                        <a:rPr lang="en-GB" sz="900">
                          <a:effectLst/>
                        </a:rPr>
                        <a:t>Earth and Space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15000"/>
                        </a:lnSpc>
                        <a:spcAft>
                          <a:spcPts val="0"/>
                        </a:spcAft>
                        <a:buFont typeface="Symbol" panose="05050102010706020507" pitchFamily="18" charset="2"/>
                        <a:buChar char=""/>
                      </a:pPr>
                      <a:r>
                        <a:rPr lang="en-GB" sz="750">
                          <a:effectLst/>
                        </a:rPr>
                        <a:t>describe the movement of the Earth, and other planets, relative to the Sun in the solar system </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describe the movement of the Moon relative to the Earth </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describe the Sun, Earth and Moon as approximately spherical bodies</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use the idea of the Earth’s rotation to explain day and night and the apparent movement of the sun across the sky. </a:t>
                      </a:r>
                      <a:endParaRPr lang="en-GB" sz="1100">
                        <a:effectLst/>
                      </a:endParaRPr>
                    </a:p>
                    <a:p>
                      <a:pPr marL="342900" lvl="0" indent="-342900">
                        <a:lnSpc>
                          <a:spcPct val="115000"/>
                        </a:lnSpc>
                        <a:spcAft>
                          <a:spcPts val="0"/>
                        </a:spcAft>
                        <a:buFont typeface="Symbol" panose="05050102010706020507" pitchFamily="18" charset="2"/>
                        <a:buChar char=""/>
                      </a:pPr>
                      <a:r>
                        <a:rPr lang="en-GB" sz="750">
                          <a:effectLst/>
                        </a:rPr>
                        <a:t>explain that unsupported objects fall towards the Earth because of the force of gravity acting between the Earth and the falling object</a:t>
                      </a:r>
                      <a:endParaRPr lang="en-GB" sz="1100">
                        <a:effectLst/>
                      </a:endParaRPr>
                    </a:p>
                    <a:p>
                      <a:pPr>
                        <a:lnSpc>
                          <a:spcPct val="107000"/>
                        </a:lnSpc>
                        <a:spcAft>
                          <a:spcPts val="0"/>
                        </a:spcAft>
                        <a:tabLst>
                          <a:tab pos="7305675" algn="l"/>
                        </a:tabLst>
                      </a:pPr>
                      <a:r>
                        <a:rPr lang="en-GB" sz="75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tabLst>
                          <a:tab pos="7305675" algn="l"/>
                        </a:tabLst>
                      </a:pPr>
                      <a:r>
                        <a:rPr lang="en-GB" sz="8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456039"/>
                  </a:ext>
                </a:extLst>
              </a:tr>
            </a:tbl>
          </a:graphicData>
        </a:graphic>
      </p:graphicFrame>
    </p:spTree>
    <p:extLst>
      <p:ext uri="{BB962C8B-B14F-4D97-AF65-F5344CB8AC3E}">
        <p14:creationId xmlns:p14="http://schemas.microsoft.com/office/powerpoint/2010/main" val="610858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76186354"/>
              </p:ext>
            </p:extLst>
          </p:nvPr>
        </p:nvGraphicFramePr>
        <p:xfrm>
          <a:off x="791566" y="1196140"/>
          <a:ext cx="10699848" cy="5172503"/>
        </p:xfrm>
        <a:graphic>
          <a:graphicData uri="http://schemas.openxmlformats.org/drawingml/2006/table">
            <a:tbl>
              <a:tblPr>
                <a:tableStyleId>{5C22544A-7EE6-4342-B048-85BDC9FD1C3A}</a:tableStyleId>
              </a:tblPr>
              <a:tblGrid>
                <a:gridCol w="79455">
                  <a:extLst>
                    <a:ext uri="{9D8B030D-6E8A-4147-A177-3AD203B41FA5}">
                      <a16:colId xmlns:a16="http://schemas.microsoft.com/office/drawing/2014/main" val="354025455"/>
                    </a:ext>
                  </a:extLst>
                </a:gridCol>
                <a:gridCol w="1642055">
                  <a:extLst>
                    <a:ext uri="{9D8B030D-6E8A-4147-A177-3AD203B41FA5}">
                      <a16:colId xmlns:a16="http://schemas.microsoft.com/office/drawing/2014/main" val="3022335070"/>
                    </a:ext>
                  </a:extLst>
                </a:gridCol>
                <a:gridCol w="79455">
                  <a:extLst>
                    <a:ext uri="{9D8B030D-6E8A-4147-A177-3AD203B41FA5}">
                      <a16:colId xmlns:a16="http://schemas.microsoft.com/office/drawing/2014/main" val="907578551"/>
                    </a:ext>
                  </a:extLst>
                </a:gridCol>
                <a:gridCol w="52970">
                  <a:extLst>
                    <a:ext uri="{9D8B030D-6E8A-4147-A177-3AD203B41FA5}">
                      <a16:colId xmlns:a16="http://schemas.microsoft.com/office/drawing/2014/main" val="604023066"/>
                    </a:ext>
                  </a:extLst>
                </a:gridCol>
                <a:gridCol w="1642055">
                  <a:extLst>
                    <a:ext uri="{9D8B030D-6E8A-4147-A177-3AD203B41FA5}">
                      <a16:colId xmlns:a16="http://schemas.microsoft.com/office/drawing/2014/main" val="796349679"/>
                    </a:ext>
                  </a:extLst>
                </a:gridCol>
                <a:gridCol w="79455">
                  <a:extLst>
                    <a:ext uri="{9D8B030D-6E8A-4147-A177-3AD203B41FA5}">
                      <a16:colId xmlns:a16="http://schemas.microsoft.com/office/drawing/2014/main" val="1490079532"/>
                    </a:ext>
                  </a:extLst>
                </a:gridCol>
                <a:gridCol w="66213">
                  <a:extLst>
                    <a:ext uri="{9D8B030D-6E8A-4147-A177-3AD203B41FA5}">
                      <a16:colId xmlns:a16="http://schemas.microsoft.com/office/drawing/2014/main" val="3054917957"/>
                    </a:ext>
                  </a:extLst>
                </a:gridCol>
                <a:gridCol w="1628812">
                  <a:extLst>
                    <a:ext uri="{9D8B030D-6E8A-4147-A177-3AD203B41FA5}">
                      <a16:colId xmlns:a16="http://schemas.microsoft.com/office/drawing/2014/main" val="1789258799"/>
                    </a:ext>
                  </a:extLst>
                </a:gridCol>
                <a:gridCol w="92696">
                  <a:extLst>
                    <a:ext uri="{9D8B030D-6E8A-4147-A177-3AD203B41FA5}">
                      <a16:colId xmlns:a16="http://schemas.microsoft.com/office/drawing/2014/main" val="662029766"/>
                    </a:ext>
                  </a:extLst>
                </a:gridCol>
                <a:gridCol w="52970">
                  <a:extLst>
                    <a:ext uri="{9D8B030D-6E8A-4147-A177-3AD203B41FA5}">
                      <a16:colId xmlns:a16="http://schemas.microsoft.com/office/drawing/2014/main" val="1239872216"/>
                    </a:ext>
                  </a:extLst>
                </a:gridCol>
                <a:gridCol w="1721509">
                  <a:extLst>
                    <a:ext uri="{9D8B030D-6E8A-4147-A177-3AD203B41FA5}">
                      <a16:colId xmlns:a16="http://schemas.microsoft.com/office/drawing/2014/main" val="134287591"/>
                    </a:ext>
                  </a:extLst>
                </a:gridCol>
                <a:gridCol w="66213">
                  <a:extLst>
                    <a:ext uri="{9D8B030D-6E8A-4147-A177-3AD203B41FA5}">
                      <a16:colId xmlns:a16="http://schemas.microsoft.com/office/drawing/2014/main" val="1964987870"/>
                    </a:ext>
                  </a:extLst>
                </a:gridCol>
                <a:gridCol w="1628812">
                  <a:extLst>
                    <a:ext uri="{9D8B030D-6E8A-4147-A177-3AD203B41FA5}">
                      <a16:colId xmlns:a16="http://schemas.microsoft.com/office/drawing/2014/main" val="151756757"/>
                    </a:ext>
                  </a:extLst>
                </a:gridCol>
                <a:gridCol w="79455">
                  <a:extLst>
                    <a:ext uri="{9D8B030D-6E8A-4147-A177-3AD203B41FA5}">
                      <a16:colId xmlns:a16="http://schemas.microsoft.com/office/drawing/2014/main" val="2620657534"/>
                    </a:ext>
                  </a:extLst>
                </a:gridCol>
                <a:gridCol w="66213">
                  <a:extLst>
                    <a:ext uri="{9D8B030D-6E8A-4147-A177-3AD203B41FA5}">
                      <a16:colId xmlns:a16="http://schemas.microsoft.com/office/drawing/2014/main" val="3887843742"/>
                    </a:ext>
                  </a:extLst>
                </a:gridCol>
                <a:gridCol w="1642055">
                  <a:extLst>
                    <a:ext uri="{9D8B030D-6E8A-4147-A177-3AD203B41FA5}">
                      <a16:colId xmlns:a16="http://schemas.microsoft.com/office/drawing/2014/main" val="2824228094"/>
                    </a:ext>
                  </a:extLst>
                </a:gridCol>
                <a:gridCol w="79455">
                  <a:extLst>
                    <a:ext uri="{9D8B030D-6E8A-4147-A177-3AD203B41FA5}">
                      <a16:colId xmlns:a16="http://schemas.microsoft.com/office/drawing/2014/main" val="3835582878"/>
                    </a:ext>
                  </a:extLst>
                </a:gridCol>
              </a:tblGrid>
              <a:tr h="174339">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gridSpan="2">
                  <a:txBody>
                    <a:bodyPr/>
                    <a:lstStyle/>
                    <a:p>
                      <a:pPr marR="88900" algn="ctr">
                        <a:spcAft>
                          <a:spcPts val="0"/>
                        </a:spcAft>
                      </a:pPr>
                      <a:r>
                        <a:rPr lang="en-GB" sz="900">
                          <a:effectLst/>
                        </a:rPr>
                        <a:t>Year 1</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hMerge="1">
                  <a:txBody>
                    <a:bodyPr/>
                    <a:lstStyle/>
                    <a:p>
                      <a:endParaRPr lang="en-GB"/>
                    </a:p>
                  </a:txBody>
                  <a:tcPr/>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gridSpan="2">
                  <a:txBody>
                    <a:bodyPr/>
                    <a:lstStyle/>
                    <a:p>
                      <a:pPr marR="63500" algn="ctr">
                        <a:spcAft>
                          <a:spcPts val="0"/>
                        </a:spcAft>
                      </a:pPr>
                      <a:r>
                        <a:rPr lang="en-GB" sz="900">
                          <a:effectLst/>
                        </a:rPr>
                        <a:t>Year 2</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hMerge="1">
                  <a:txBody>
                    <a:bodyPr/>
                    <a:lstStyle/>
                    <a:p>
                      <a:endParaRPr lang="en-GB"/>
                    </a:p>
                  </a:txBody>
                  <a:tcPr/>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gridSpan="2">
                  <a:txBody>
                    <a:bodyPr/>
                    <a:lstStyle/>
                    <a:p>
                      <a:pPr marR="88900" algn="ctr">
                        <a:spcAft>
                          <a:spcPts val="0"/>
                        </a:spcAft>
                      </a:pPr>
                      <a:r>
                        <a:rPr lang="en-GB" sz="900">
                          <a:effectLst/>
                        </a:rPr>
                        <a:t>Year 3</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hMerge="1">
                  <a:txBody>
                    <a:bodyPr/>
                    <a:lstStyle/>
                    <a:p>
                      <a:endParaRPr lang="en-GB"/>
                    </a:p>
                  </a:txBody>
                  <a:tcPr/>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900">
                          <a:effectLst/>
                        </a:rPr>
                        <a:t>Year 4</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gridSpan="2">
                  <a:txBody>
                    <a:bodyPr/>
                    <a:lstStyle/>
                    <a:p>
                      <a:pPr marR="76200" algn="ctr">
                        <a:spcAft>
                          <a:spcPts val="0"/>
                        </a:spcAft>
                      </a:pPr>
                      <a:r>
                        <a:rPr lang="en-GB" sz="900">
                          <a:effectLst/>
                        </a:rPr>
                        <a:t>Year 5</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hMerge="1">
                  <a:txBody>
                    <a:bodyPr/>
                    <a:lstStyle/>
                    <a:p>
                      <a:endParaRPr lang="en-GB"/>
                    </a:p>
                  </a:txBody>
                  <a:tcPr/>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gridSpan="2">
                  <a:txBody>
                    <a:bodyPr/>
                    <a:lstStyle/>
                    <a:p>
                      <a:pPr marR="88900" algn="ctr">
                        <a:spcAft>
                          <a:spcPts val="0"/>
                        </a:spcAft>
                      </a:pPr>
                      <a:r>
                        <a:rPr lang="en-GB" sz="900">
                          <a:effectLst/>
                        </a:rPr>
                        <a:t>Year 6</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hMerge="1">
                  <a:txBody>
                    <a:bodyPr/>
                    <a:lstStyle/>
                    <a:p>
                      <a:endParaRPr lang="en-GB"/>
                    </a:p>
                  </a:txBody>
                  <a:tcPr/>
                </a:tc>
                <a:extLst>
                  <a:ext uri="{0D108BD9-81ED-4DB2-BD59-A6C34878D82A}">
                    <a16:rowId xmlns:a16="http://schemas.microsoft.com/office/drawing/2014/main" val="1312486972"/>
                  </a:ext>
                </a:extLst>
              </a:tr>
              <a:tr h="49370">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3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658197371"/>
                  </a:ext>
                </a:extLst>
              </a:tr>
              <a:tr h="163331">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Animals including humans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Animals including humans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Animals including humans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175"/>
                        </a:lnSpc>
                        <a:spcAft>
                          <a:spcPts val="0"/>
                        </a:spcAft>
                      </a:pPr>
                      <a:r>
                        <a:rPr lang="en-GB" sz="700">
                          <a:effectLst/>
                        </a:rPr>
                        <a:t>Animals including humans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Animals including humans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Animals including humans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309632659"/>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Fish, Reptiles, Mammals, Birds,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Survival, Water, Air, Food,</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Movement, Muscles, Bones,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Mouth, Tongue, Teeth,</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Foetus, Embryo, Womb,</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Circulatory, Heart, Blood</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10845153"/>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Amphibians (+ examples of each)</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Adult, Baby, Offspring, Kitten,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Skull,  Nutrition, Skeletons,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Oesophagus, Stomach, Small</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Gestation, Baby, Toddler,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Vessels, Veins, Arteries,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876349900"/>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Herbivore, Omnivore, Carnivore,</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Calf, Puppy, Exercise, Hygiene</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Intestine, Large Intestine,</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Teenager, Elderly, Growth,</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Oxygenated, Deoxygenated,</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739182927"/>
                  </a:ext>
                </a:extLst>
              </a:tr>
              <a:tr h="149720">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05"/>
                        </a:lnSpc>
                        <a:spcAft>
                          <a:spcPts val="0"/>
                        </a:spcAft>
                      </a:pPr>
                      <a:r>
                        <a:rPr lang="en-GB" sz="600">
                          <a:effectLst/>
                        </a:rPr>
                        <a:t>Leg, Arm, Elbow, Head, Ear,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105"/>
                        </a:lnSpc>
                        <a:spcAft>
                          <a:spcPts val="0"/>
                        </a:spcAft>
                      </a:pPr>
                      <a:r>
                        <a:rPr lang="en-GB" sz="600">
                          <a:effectLst/>
                        </a:rPr>
                        <a:t>Herbivore, Carnivore, Canine,</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05"/>
                        </a:lnSpc>
                        <a:spcAft>
                          <a:spcPts val="0"/>
                        </a:spcAft>
                      </a:pPr>
                      <a:r>
                        <a:rPr lang="en-GB" sz="600">
                          <a:effectLst/>
                        </a:rPr>
                        <a:t>Development, Puberty</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05"/>
                        </a:lnSpc>
                        <a:spcAft>
                          <a:spcPts val="0"/>
                        </a:spcAft>
                      </a:pPr>
                      <a:r>
                        <a:rPr lang="en-GB" sz="600">
                          <a:effectLst/>
                        </a:rPr>
                        <a:t>Valve, Exercise, Respiration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437482314"/>
                  </a:ext>
                </a:extLst>
              </a:tr>
              <a:tr h="149720">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095"/>
                        </a:lnSpc>
                        <a:spcAft>
                          <a:spcPts val="0"/>
                        </a:spcAft>
                      </a:pPr>
                      <a:r>
                        <a:rPr lang="en-GB" sz="600">
                          <a:effectLst/>
                        </a:rPr>
                        <a:t>Nose, Back, Wings, Beak</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095"/>
                        </a:lnSpc>
                        <a:spcAft>
                          <a:spcPts val="0"/>
                        </a:spcAft>
                      </a:pPr>
                      <a:r>
                        <a:rPr lang="en-GB" sz="600">
                          <a:effectLst/>
                        </a:rPr>
                        <a:t>Incisor, Molar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593151083"/>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680375197"/>
                  </a:ext>
                </a:extLst>
              </a:tr>
              <a:tr h="163331">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Plants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Plants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Plants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175"/>
                        </a:lnSpc>
                        <a:spcAft>
                          <a:spcPts val="0"/>
                        </a:spcAft>
                      </a:pPr>
                      <a:r>
                        <a:rPr lang="en-GB" sz="700">
                          <a:effectLst/>
                        </a:rPr>
                        <a:t>Living things and their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Living things and their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Living things and their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425932503"/>
                  </a:ext>
                </a:extLst>
              </a:tr>
              <a:tr h="163331">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Deciduous, Evergreen trees,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Seeds, Bulbs, Water, Light,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Air, Light, Water, Nutrients,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150"/>
                        </a:lnSpc>
                        <a:spcAft>
                          <a:spcPts val="0"/>
                        </a:spcAft>
                      </a:pPr>
                      <a:r>
                        <a:rPr lang="en-GB" sz="700">
                          <a:effectLst/>
                        </a:rPr>
                        <a:t>habitats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50"/>
                        </a:lnSpc>
                        <a:spcAft>
                          <a:spcPts val="0"/>
                        </a:spcAft>
                      </a:pPr>
                      <a:r>
                        <a:rPr lang="en-GB" sz="700">
                          <a:effectLst/>
                        </a:rPr>
                        <a:t>habitats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50"/>
                        </a:lnSpc>
                        <a:spcAft>
                          <a:spcPts val="0"/>
                        </a:spcAft>
                      </a:pPr>
                      <a:r>
                        <a:rPr lang="en-GB" sz="700">
                          <a:effectLst/>
                        </a:rPr>
                        <a:t>habitats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558925289"/>
                  </a:ext>
                </a:extLst>
              </a:tr>
              <a:tr h="27222">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lnSpc>
                          <a:spcPts val="1100"/>
                        </a:lnSpc>
                        <a:spcAft>
                          <a:spcPts val="0"/>
                        </a:spcAft>
                      </a:pPr>
                      <a:r>
                        <a:rPr lang="en-GB" sz="600">
                          <a:effectLst/>
                        </a:rPr>
                        <a:t>Leaves, Flowers (blossom),</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lnSpc>
                          <a:spcPts val="1100"/>
                        </a:lnSpc>
                        <a:spcAft>
                          <a:spcPts val="0"/>
                        </a:spcAft>
                      </a:pPr>
                      <a:r>
                        <a:rPr lang="en-GB" sz="600">
                          <a:effectLst/>
                        </a:rPr>
                        <a:t>Temperature, Growth</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lnSpc>
                          <a:spcPts val="1100"/>
                        </a:lnSpc>
                        <a:spcAft>
                          <a:spcPts val="0"/>
                        </a:spcAft>
                      </a:pPr>
                      <a:r>
                        <a:rPr lang="en-GB" sz="600">
                          <a:effectLst/>
                        </a:rPr>
                        <a:t>Soil, Reproduction,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spcAft>
                          <a:spcPts val="0"/>
                        </a:spcAft>
                      </a:pPr>
                      <a:r>
                        <a:rPr lang="en-GB" sz="1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790370759"/>
                  </a:ext>
                </a:extLst>
              </a:tr>
              <a:tr h="136109">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965"/>
                        </a:lnSpc>
                        <a:spcAft>
                          <a:spcPts val="0"/>
                        </a:spcAft>
                      </a:pPr>
                      <a:r>
                        <a:rPr lang="en-GB" sz="600">
                          <a:effectLst/>
                        </a:rPr>
                        <a:t>Vertebrates, Fish, Amphibians,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965"/>
                        </a:lnSpc>
                        <a:spcAft>
                          <a:spcPts val="0"/>
                        </a:spcAft>
                      </a:pPr>
                      <a:r>
                        <a:rPr lang="en-GB" sz="600">
                          <a:effectLst/>
                        </a:rPr>
                        <a:t>Mammal, Reproduction, Insect,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965"/>
                        </a:lnSpc>
                        <a:spcAft>
                          <a:spcPts val="0"/>
                        </a:spcAft>
                      </a:pPr>
                      <a:r>
                        <a:rPr lang="en-GB" sz="600">
                          <a:effectLst/>
                        </a:rPr>
                        <a:t>Classification, Vertebrates,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extLst>
                  <a:ext uri="{0D108BD9-81ED-4DB2-BD59-A6C34878D82A}">
                    <a16:rowId xmlns:a16="http://schemas.microsoft.com/office/drawing/2014/main" val="206107137"/>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Petals, Fruit, Roots, Bulb, Seed,</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Transportation, Dispersal,</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35560" algn="ctr">
                        <a:spcAft>
                          <a:spcPts val="0"/>
                        </a:spcAft>
                      </a:pPr>
                      <a:r>
                        <a:rPr lang="en-GB" sz="600">
                          <a:effectLst/>
                        </a:rPr>
                        <a:t>Reptiles, Birds, Mammals,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Amphibian, Bird, Offspring</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Invertebrates, Micro-organisms,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566872402"/>
                  </a:ext>
                </a:extLst>
              </a:tr>
              <a:tr h="32666">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spcAft>
                          <a:spcPts val="0"/>
                        </a:spcAft>
                      </a:pPr>
                      <a:r>
                        <a:rPr lang="en-GB" sz="600">
                          <a:effectLst/>
                        </a:rPr>
                        <a:t>Trunk, Branches, Stem</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spcAft>
                          <a:spcPts val="0"/>
                        </a:spcAft>
                      </a:pPr>
                      <a:r>
                        <a:rPr lang="en-GB" sz="600">
                          <a:effectLst/>
                        </a:rPr>
                        <a:t>Pollination, Flower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marR="22860" algn="ctr">
                        <a:spcAft>
                          <a:spcPts val="0"/>
                        </a:spcAft>
                      </a:pPr>
                      <a:r>
                        <a:rPr lang="en-GB" sz="600">
                          <a:effectLst/>
                        </a:rPr>
                        <a:t>Invertebrates, Snails, Slugs,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spcAft>
                          <a:spcPts val="0"/>
                        </a:spcAft>
                      </a:pPr>
                      <a:r>
                        <a:rPr lang="en-GB" sz="600">
                          <a:effectLst/>
                        </a:rPr>
                        <a:t>Amphibians, Reptiles, Mammals,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776965056"/>
                  </a:ext>
                </a:extLst>
              </a:tr>
              <a:tr h="86398">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vMerge="1">
                  <a:txBody>
                    <a:bodyPr/>
                    <a:lstStyle/>
                    <a:p>
                      <a:endParaRPr lang="en-GB"/>
                    </a:p>
                  </a:txBody>
                  <a:tcPr/>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5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028728587"/>
                  </a:ext>
                </a:extLst>
              </a:tr>
              <a:tr h="130665">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Worms, Spiders, Insects,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Insects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723006136"/>
                  </a:ext>
                </a:extLst>
              </a:tr>
              <a:tr h="149720">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095"/>
                        </a:lnSpc>
                        <a:spcAft>
                          <a:spcPts val="0"/>
                        </a:spcAft>
                      </a:pPr>
                      <a:r>
                        <a:rPr lang="en-GB" sz="600">
                          <a:effectLst/>
                        </a:rPr>
                        <a:t>Environment, Habitats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218443771"/>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376254561"/>
                  </a:ext>
                </a:extLst>
              </a:tr>
              <a:tr h="27222">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4238600213"/>
                  </a:ext>
                </a:extLst>
              </a:tr>
              <a:tr h="149720">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075"/>
                        </a:lnSpc>
                        <a:spcAft>
                          <a:spcPts val="0"/>
                        </a:spcAft>
                      </a:pPr>
                      <a:r>
                        <a:rPr lang="en-GB" sz="700">
                          <a:effectLst/>
                        </a:rPr>
                        <a:t>Everyday Materials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075"/>
                        </a:lnSpc>
                        <a:spcAft>
                          <a:spcPts val="0"/>
                        </a:spcAft>
                      </a:pPr>
                      <a:r>
                        <a:rPr lang="en-GB" sz="700">
                          <a:effectLst/>
                        </a:rPr>
                        <a:t>Living things and their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075"/>
                        </a:lnSpc>
                        <a:spcAft>
                          <a:spcPts val="0"/>
                        </a:spcAft>
                      </a:pPr>
                      <a:r>
                        <a:rPr lang="en-GB" sz="700">
                          <a:effectLst/>
                        </a:rPr>
                        <a:t>Rocks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10160" algn="ctr">
                        <a:lnSpc>
                          <a:spcPts val="1075"/>
                        </a:lnSpc>
                        <a:spcAft>
                          <a:spcPts val="0"/>
                        </a:spcAft>
                      </a:pPr>
                      <a:r>
                        <a:rPr lang="en-GB" sz="700">
                          <a:effectLst/>
                        </a:rPr>
                        <a:t>States of Matter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075"/>
                        </a:lnSpc>
                        <a:spcAft>
                          <a:spcPts val="0"/>
                        </a:spcAft>
                      </a:pPr>
                      <a:r>
                        <a:rPr lang="en-GB" sz="700">
                          <a:effectLst/>
                          <a:highlight>
                            <a:srgbClr val="FFFFFF"/>
                          </a:highlight>
                        </a:rPr>
                        <a:t>Properties and changes of</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075"/>
                        </a:lnSpc>
                        <a:spcAft>
                          <a:spcPts val="0"/>
                        </a:spcAft>
                      </a:pPr>
                      <a:r>
                        <a:rPr lang="en-GB" sz="700">
                          <a:effectLst/>
                        </a:rPr>
                        <a:t>Evolution and Inheritance</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extLst>
                  <a:ext uri="{0D108BD9-81ED-4DB2-BD59-A6C34878D82A}">
                    <a16:rowId xmlns:a16="http://schemas.microsoft.com/office/drawing/2014/main" val="3637068363"/>
                  </a:ext>
                </a:extLst>
              </a:tr>
              <a:tr h="149720">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Wood, Plastic, Glass, Paper,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15"/>
                        </a:lnSpc>
                        <a:spcAft>
                          <a:spcPts val="0"/>
                        </a:spcAft>
                      </a:pPr>
                      <a:r>
                        <a:rPr lang="en-GB" sz="700">
                          <a:effectLst/>
                        </a:rPr>
                        <a:t>habitats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Fossils, Soils, Sandstone,</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Solid, Liquid, Gas, Evaporation,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15"/>
                        </a:lnSpc>
                        <a:spcAft>
                          <a:spcPts val="0"/>
                        </a:spcAft>
                      </a:pPr>
                      <a:r>
                        <a:rPr lang="en-GB" sz="700">
                          <a:effectLst/>
                        </a:rPr>
                        <a:t>materials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Fossils, Adaptation, Evolution,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017844900"/>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highlight>
                            <a:srgbClr val="FFFFFF"/>
                          </a:highlight>
                        </a:rPr>
                        <a:t>Water, Metal, Rock, Hard, Soft,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Living, Dead, Habitat, Energy,</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Granite, Marble, Pumice,</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Condensation, Particles,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Hardness, Solubility,</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Characteristics, Reproduction,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609871526"/>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Bendy, Rough, Smooth</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Food chain, Predator, Prey,</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Crystals, Absorbent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highlight>
                            <a:srgbClr val="FFFFFF"/>
                          </a:highlight>
                        </a:rPr>
                        <a:t>Temperature, Freezing, Heating</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Transparency, Conductivity,</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Genetics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4012243344"/>
                  </a:ext>
                </a:extLst>
              </a:tr>
              <a:tr h="130665">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Woodland, Pond, Desert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Magnetic, Filter, Evaporation,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735362620"/>
                  </a:ext>
                </a:extLst>
              </a:tr>
              <a:tr h="27222">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spcAft>
                          <a:spcPts val="0"/>
                        </a:spcAft>
                      </a:pPr>
                      <a:r>
                        <a:rPr lang="en-GB" sz="600">
                          <a:effectLst/>
                        </a:rPr>
                        <a:t>Dissolving, Mixing</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324469135"/>
                  </a:ext>
                </a:extLst>
              </a:tr>
              <a:tr h="105427">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93469530"/>
                  </a:ext>
                </a:extLst>
              </a:tr>
              <a:tr h="27222">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514988686"/>
                  </a:ext>
                </a:extLst>
              </a:tr>
              <a:tr h="34456">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2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713634847"/>
                  </a:ext>
                </a:extLst>
              </a:tr>
              <a:tr h="163331">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Seasonal Changes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Everyday materials and</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Light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175"/>
                        </a:lnSpc>
                        <a:spcAft>
                          <a:spcPts val="0"/>
                        </a:spcAft>
                      </a:pPr>
                      <a:r>
                        <a:rPr lang="en-GB" sz="700">
                          <a:effectLst/>
                        </a:rPr>
                        <a:t>Sound</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Earth and Space</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75"/>
                        </a:lnSpc>
                        <a:spcAft>
                          <a:spcPts val="0"/>
                        </a:spcAft>
                      </a:pPr>
                      <a:r>
                        <a:rPr lang="en-GB" sz="700">
                          <a:effectLst/>
                        </a:rPr>
                        <a:t>Light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770735998"/>
                  </a:ext>
                </a:extLst>
              </a:tr>
              <a:tr h="149720">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Summer, Spring, Autumn,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15"/>
                        </a:lnSpc>
                        <a:spcAft>
                          <a:spcPts val="0"/>
                        </a:spcAft>
                      </a:pPr>
                      <a:r>
                        <a:rPr lang="en-GB" sz="700">
                          <a:effectLst/>
                        </a:rPr>
                        <a:t>their uses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Light, Shadows, Mirror,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Volume, Vibration, Wave, Pitch,</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Earth, Sun, Moon, Axis,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Refraction, Reflection, Light,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992481396"/>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Winter, Sun, Day, Moon, Night,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Hard, Soft, Stretchy, Stiff,</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Reflective, Dark, Reflection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Tone, Speaker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Rotation, Day, Night, Phases of</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Spectrum, Rainbow, Colour,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44835305"/>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Light, Dark</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Shiny, Dull, Rough, Smooth,</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the Moon, star, constellation</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937707867"/>
                  </a:ext>
                </a:extLst>
              </a:tr>
              <a:tr h="27222">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spcAft>
                          <a:spcPts val="0"/>
                        </a:spcAft>
                      </a:pPr>
                      <a:r>
                        <a:rPr lang="en-GB" sz="600">
                          <a:effectLst/>
                          <a:highlight>
                            <a:srgbClr val="FFFFFF"/>
                          </a:highlight>
                        </a:rPr>
                        <a:t>Bendy, Waterproof, Absorbent,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239348952"/>
                  </a:ext>
                </a:extLst>
              </a:tr>
              <a:tr h="104912">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192538903"/>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Opaque, Transparent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991898423"/>
                  </a:ext>
                </a:extLst>
              </a:tr>
              <a:tr h="130665">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Brick, Paper, Fabrics,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589549826"/>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Squashing, Bending, Twisting,</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966198369"/>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Stretching Elastic, Foil</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765264400"/>
                  </a:ext>
                </a:extLst>
              </a:tr>
              <a:tr h="163331">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85"/>
                        </a:lnSpc>
                        <a:spcAft>
                          <a:spcPts val="0"/>
                        </a:spcAft>
                      </a:pPr>
                      <a:r>
                        <a:rPr lang="en-GB" sz="700">
                          <a:effectLst/>
                        </a:rPr>
                        <a:t>Forces and magnets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185"/>
                        </a:lnSpc>
                        <a:spcAft>
                          <a:spcPts val="0"/>
                        </a:spcAft>
                      </a:pPr>
                      <a:r>
                        <a:rPr lang="en-GB" sz="700">
                          <a:effectLst/>
                        </a:rPr>
                        <a:t>Electricity</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85"/>
                        </a:lnSpc>
                        <a:spcAft>
                          <a:spcPts val="0"/>
                        </a:spcAft>
                      </a:pPr>
                      <a:r>
                        <a:rPr lang="en-GB" sz="700">
                          <a:effectLst/>
                        </a:rPr>
                        <a:t>Forces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85"/>
                        </a:lnSpc>
                        <a:spcAft>
                          <a:spcPts val="0"/>
                        </a:spcAft>
                      </a:pPr>
                      <a:r>
                        <a:rPr lang="en-GB" sz="700">
                          <a:effectLst/>
                        </a:rPr>
                        <a:t>Electricity</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890878022"/>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Magnetic, Force, Contact,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Cells, Wires, Bulbs, Switches,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Air resistance, Water</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Cells, Wires, Bulbs, Switches,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475175327"/>
                  </a:ext>
                </a:extLst>
              </a:tr>
              <a:tr h="117254">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Attract, Repel, Friction, Poles,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spcAft>
                          <a:spcPts val="0"/>
                        </a:spcAft>
                      </a:pPr>
                      <a:r>
                        <a:rPr lang="en-GB" sz="600">
                          <a:effectLst/>
                        </a:rPr>
                        <a:t>Buzzers, Battery, Circuit,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resistance, Friction, Gravity,</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spcAft>
                          <a:spcPts val="0"/>
                        </a:spcAft>
                      </a:pPr>
                      <a:r>
                        <a:rPr lang="en-GB" sz="600">
                          <a:effectLst/>
                        </a:rPr>
                        <a:t>Buzzers, Battery, Circuit,</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2101153620"/>
                  </a:ext>
                </a:extLst>
              </a:tr>
              <a:tr h="149720">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05"/>
                        </a:lnSpc>
                        <a:spcAft>
                          <a:spcPts val="0"/>
                        </a:spcAft>
                      </a:pPr>
                      <a:r>
                        <a:rPr lang="en-GB" sz="600">
                          <a:effectLst/>
                        </a:rPr>
                        <a:t>Push, Pull</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marR="22860" algn="ctr">
                        <a:lnSpc>
                          <a:spcPts val="1105"/>
                        </a:lnSpc>
                        <a:spcAft>
                          <a:spcPts val="0"/>
                        </a:spcAft>
                      </a:pPr>
                      <a:r>
                        <a:rPr lang="en-GB" sz="600">
                          <a:effectLst/>
                        </a:rPr>
                        <a:t>Series, Conductors, Insulators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05"/>
                        </a:lnSpc>
                        <a:spcAft>
                          <a:spcPts val="0"/>
                        </a:spcAft>
                      </a:pPr>
                      <a:r>
                        <a:rPr lang="en-GB" sz="600">
                          <a:effectLst/>
                        </a:rPr>
                        <a:t>Newton, Gears, Pulleys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gn="ctr">
                        <a:lnSpc>
                          <a:spcPts val="1105"/>
                        </a:lnSpc>
                        <a:spcAft>
                          <a:spcPts val="0"/>
                        </a:spcAft>
                      </a:pPr>
                      <a:r>
                        <a:rPr lang="en-GB" sz="600">
                          <a:effectLst/>
                        </a:rPr>
                        <a:t>Series, Conductors, Insulators,</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7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811291887"/>
                  </a:ext>
                </a:extLst>
              </a:tr>
              <a:tr h="27222">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gn="ctr">
                        <a:spcAft>
                          <a:spcPts val="0"/>
                        </a:spcAft>
                      </a:pPr>
                      <a:r>
                        <a:rPr lang="en-GB" sz="600">
                          <a:effectLst/>
                        </a:rPr>
                        <a:t>Amps, Volts, Cell</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rowSpan="2">
                  <a:txBody>
                    <a:bodyPr/>
                    <a:lstStyle/>
                    <a:p>
                      <a:pPr>
                        <a:lnSpc>
                          <a:spcPts val="1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3846949609"/>
                  </a:ext>
                </a:extLst>
              </a:tr>
              <a:tr h="104912">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099257939"/>
                  </a:ext>
                </a:extLst>
              </a:tr>
              <a:tr h="165082">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tc>
                  <a:txBody>
                    <a:bodyPr/>
                    <a:lstStyle/>
                    <a:p>
                      <a:pPr>
                        <a:spcAft>
                          <a:spcPts val="0"/>
                        </a:spcAft>
                      </a:pPr>
                      <a:r>
                        <a:rPr lang="en-GB" sz="900" dirty="0">
                          <a:effectLst/>
                        </a:rPr>
                        <a:t> </a:t>
                      </a:r>
                      <a:endParaRPr lang="en-GB" sz="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b"/>
                </a:tc>
                <a:extLst>
                  <a:ext uri="{0D108BD9-81ED-4DB2-BD59-A6C34878D82A}">
                    <a16:rowId xmlns:a16="http://schemas.microsoft.com/office/drawing/2014/main" val="1075114944"/>
                  </a:ext>
                </a:extLst>
              </a:tr>
            </a:tbl>
          </a:graphicData>
        </a:graphic>
      </p:graphicFrame>
      <p:sp>
        <p:nvSpPr>
          <p:cNvPr id="3" name="TextBox 2"/>
          <p:cNvSpPr txBox="1"/>
          <p:nvPr/>
        </p:nvSpPr>
        <p:spPr>
          <a:xfrm>
            <a:off x="491319" y="150125"/>
            <a:ext cx="11395881" cy="369332"/>
          </a:xfrm>
          <a:prstGeom prst="rect">
            <a:avLst/>
          </a:prstGeom>
          <a:noFill/>
        </p:spPr>
        <p:txBody>
          <a:bodyPr wrap="square" rtlCol="0">
            <a:spAutoFit/>
          </a:bodyPr>
          <a:lstStyle/>
          <a:p>
            <a:r>
              <a:rPr lang="en-GB" dirty="0"/>
              <a:t>Science curriculum key vocabulary</a:t>
            </a:r>
          </a:p>
        </p:txBody>
      </p:sp>
    </p:spTree>
    <p:extLst>
      <p:ext uri="{BB962C8B-B14F-4D97-AF65-F5344CB8AC3E}">
        <p14:creationId xmlns:p14="http://schemas.microsoft.com/office/powerpoint/2010/main" val="11604197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7D10E9EC-4712-F148-A1C9-704873A7B6B9}"/>
              </a:ext>
            </a:extLst>
          </p:cNvPr>
          <p:cNvGraphicFramePr>
            <a:graphicFrameLocks noGrp="1"/>
          </p:cNvGraphicFramePr>
          <p:nvPr>
            <p:extLst>
              <p:ext uri="{D42A27DB-BD31-4B8C-83A1-F6EECF244321}">
                <p14:modId xmlns:p14="http://schemas.microsoft.com/office/powerpoint/2010/main" val="3040812354"/>
              </p:ext>
            </p:extLst>
          </p:nvPr>
        </p:nvGraphicFramePr>
        <p:xfrm>
          <a:off x="643467" y="1190732"/>
          <a:ext cx="10905066" cy="4498378"/>
        </p:xfrm>
        <a:graphic>
          <a:graphicData uri="http://schemas.openxmlformats.org/drawingml/2006/table">
            <a:tbl>
              <a:tblPr firstRow="1" firstCol="1" bandRow="1"/>
              <a:tblGrid>
                <a:gridCol w="949093">
                  <a:extLst>
                    <a:ext uri="{9D8B030D-6E8A-4147-A177-3AD203B41FA5}">
                      <a16:colId xmlns:a16="http://schemas.microsoft.com/office/drawing/2014/main" val="3152975470"/>
                    </a:ext>
                  </a:extLst>
                </a:gridCol>
                <a:gridCol w="9955973">
                  <a:extLst>
                    <a:ext uri="{9D8B030D-6E8A-4147-A177-3AD203B41FA5}">
                      <a16:colId xmlns:a16="http://schemas.microsoft.com/office/drawing/2014/main" val="900923653"/>
                    </a:ext>
                  </a:extLst>
                </a:gridCol>
              </a:tblGrid>
              <a:tr h="4476535">
                <a:tc>
                  <a:txBody>
                    <a:bodyPr/>
                    <a:lstStyle/>
                    <a:p>
                      <a:pPr algn="l" fontAlgn="t">
                        <a:spcBef>
                          <a:spcPts val="0"/>
                        </a:spcBef>
                        <a:spcAft>
                          <a:spcPts val="0"/>
                        </a:spcAft>
                      </a:pPr>
                      <a:r>
                        <a:rPr lang="en-GB" sz="2100" b="0" i="0" u="none" strike="noStrike">
                          <a:effectLst/>
                          <a:latin typeface="Calibri" panose="020F0502020204030204" pitchFamily="34" charset="0"/>
                          <a:ea typeface="Calibri" panose="020F0502020204030204" pitchFamily="34" charset="0"/>
                          <a:cs typeface="Calibri" panose="020F0502020204030204" pitchFamily="34" charset="0"/>
                        </a:rPr>
                        <a:t>EYFS</a:t>
                      </a:r>
                      <a:endParaRPr lang="en-GB" sz="3400" b="0" i="0" u="none" strike="noStrike">
                        <a:effectLst/>
                        <a:latin typeface="Arial" panose="020B0604020202020204" pitchFamily="34" charset="0"/>
                      </a:endParaRPr>
                    </a:p>
                  </a:txBody>
                  <a:tcPr marL="128288" marR="128288" marT="17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7472" indent="-347472" algn="l" fontAlgn="t">
                        <a:spcBef>
                          <a:spcPts val="0"/>
                        </a:spcBef>
                        <a:spcAft>
                          <a:spcPts val="0"/>
                        </a:spcAft>
                        <a:buClrTx/>
                        <a:buSzPts val="1100"/>
                        <a:buFont typeface="Symbol" panose="05050102010706020507" pitchFamily="18" charset="2"/>
                        <a:buChar char="·"/>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Comment and ask questions about aspects of their familiar world such as the place they live or the natural world.</a:t>
                      </a:r>
                      <a:endParaRPr lang="en-GB" sz="2100" b="0" i="0" u="none" strike="noStrike" dirty="0">
                        <a:effectLst/>
                        <a:latin typeface="Arial" panose="020B0604020202020204" pitchFamily="34" charset="0"/>
                      </a:endParaRPr>
                    </a:p>
                    <a:p>
                      <a:pPr marL="347472" indent="-347472"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Can talk about some of the things they have observed such as plants, animals, natural and found objects.</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Talks about why things happen and how things work.</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Developing an understanding of growth, decay and changes over time.</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Shows care and concern for living things and the environment.</a:t>
                      </a:r>
                      <a:endParaRPr lang="en-GB" sz="3400" b="0" i="0" u="none" strike="noStrike" dirty="0">
                        <a:effectLst/>
                        <a:latin typeface="Arial" panose="020B0604020202020204" pitchFamily="34" charset="0"/>
                      </a:endParaRPr>
                    </a:p>
                    <a:p>
                      <a:pPr marL="347472" indent="-347472"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Looks closely at similarities, differences, patterns and change.</a:t>
                      </a:r>
                      <a:endParaRPr lang="en-GB" sz="3400" b="0" i="0" u="none" strike="noStrike" dirty="0">
                        <a:effectLst/>
                        <a:latin typeface="Arial" panose="020B0604020202020204" pitchFamily="34" charset="0"/>
                      </a:endParaRPr>
                    </a:p>
                    <a:p>
                      <a:pPr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n-GB" sz="3400" b="0" i="0" u="none" strike="noStrike" dirty="0">
                        <a:effectLst/>
                        <a:latin typeface="Arial" panose="020B0604020202020204" pitchFamily="34" charset="0"/>
                      </a:endParaRPr>
                    </a:p>
                    <a:p>
                      <a:pPr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ELG</a:t>
                      </a:r>
                      <a:endParaRPr lang="en-GB" sz="3400" b="0" i="0" u="none" strike="noStrike" dirty="0">
                        <a:effectLst/>
                        <a:latin typeface="Arial" panose="020B0604020202020204" pitchFamily="34" charset="0"/>
                      </a:endParaRPr>
                    </a:p>
                    <a:p>
                      <a:pPr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Children know about similarities and differences in relation to places, objects, materials and living things. They talk about features of their own immediate environment and how environments might vary from one another.</a:t>
                      </a:r>
                      <a:endParaRPr lang="en-GB" sz="3400" b="0" i="0" u="none" strike="noStrike" dirty="0">
                        <a:effectLst/>
                        <a:latin typeface="Arial" panose="020B0604020202020204" pitchFamily="34" charset="0"/>
                      </a:endParaRPr>
                    </a:p>
                    <a:p>
                      <a:pPr algn="l" fontAlgn="t">
                        <a:spcBef>
                          <a:spcPts val="0"/>
                        </a:spcBef>
                        <a:spcAft>
                          <a:spcPts val="0"/>
                        </a:spcAft>
                      </a:pPr>
                      <a:r>
                        <a:rPr lang="en-GB" sz="2100" b="0" i="0"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n-GB" sz="3400" b="0" i="0" u="none" strike="noStrike" dirty="0">
                        <a:effectLst/>
                        <a:latin typeface="Arial" panose="020B0604020202020204" pitchFamily="34" charset="0"/>
                      </a:endParaRPr>
                    </a:p>
                  </a:txBody>
                  <a:tcPr marL="128288" marR="128288" marT="17818"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8843011"/>
                  </a:ext>
                </a:extLst>
              </a:tr>
            </a:tbl>
          </a:graphicData>
        </a:graphic>
      </p:graphicFrame>
    </p:spTree>
    <p:extLst>
      <p:ext uri="{BB962C8B-B14F-4D97-AF65-F5344CB8AC3E}">
        <p14:creationId xmlns:p14="http://schemas.microsoft.com/office/powerpoint/2010/main" val="30007789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2" ma:contentTypeDescription="Create a new document." ma:contentTypeScope="" ma:versionID="e0a0695c22523925d01065c9b5c26876">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f9e5ac79b459dd73ed08edb7d7b6fd09"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1addb335-fa73-4ad0-b114-1b0c2f1787e5}"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18FE133-3A91-46EB-B435-0D25635F676C}">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9F156F4B-8DC9-421B-ADA0-4A59361BA741}">
  <ds:schemaRefs>
    <ds:schemaRef ds:uri="http://schemas.microsoft.com/sharepoint/v3/contenttype/forms"/>
  </ds:schemaRefs>
</ds:datastoreItem>
</file>

<file path=customXml/itemProps3.xml><?xml version="1.0" encoding="utf-8"?>
<ds:datastoreItem xmlns:ds="http://schemas.openxmlformats.org/officeDocument/2006/customXml" ds:itemID="{521C8537-3ECE-4AA8-A80E-1436B749AF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145</TotalTime>
  <Words>5119</Words>
  <Application>Microsoft Office PowerPoint</Application>
  <PresentationFormat>Widescreen</PresentationFormat>
  <Paragraphs>1042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Symbol</vt:lpstr>
      <vt:lpstr>Office Theme</vt:lpstr>
      <vt:lpstr>Science at Norfolk Community Primary School</vt:lpstr>
      <vt:lpstr>Vision</vt:lpstr>
      <vt:lpstr>Vision</vt:lpstr>
      <vt:lpstr>Curriculum organisation</vt:lpstr>
      <vt:lpstr>Curriculum organisation</vt:lpstr>
      <vt:lpstr>Intent  At Norfolk Community Primary School, we aspire to help children develop as scientists, building progressively each year on the following Science key intentions:</vt:lpstr>
      <vt:lpstr>Year group overview of topics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Thorpe</dc:creator>
  <cp:lastModifiedBy>anna connolly</cp:lastModifiedBy>
  <cp:revision>13</cp:revision>
  <dcterms:created xsi:type="dcterms:W3CDTF">2021-09-05T10:57:07Z</dcterms:created>
  <dcterms:modified xsi:type="dcterms:W3CDTF">2026-06-01T12:00:21Z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ies>
</file>