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1" r:id="rId5"/>
    <p:sldId id="258" r:id="rId6"/>
    <p:sldId id="259"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5904F-D4B1-650E-A245-109673EF1124}"/>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B00FD11B-8994-BF22-4123-1AA64763096A}"/>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58AA856-D259-078D-7E83-19452C40E38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DCA7D4A8-88BA-D512-3835-16D6025E0880}"/>
              </a:ext>
            </a:extLst>
          </p:cNvPr>
          <p:cNvSpPr txBox="1"/>
          <p:nvPr/>
        </p:nvSpPr>
        <p:spPr>
          <a:xfrm>
            <a:off x="1309753" y="134482"/>
            <a:ext cx="10580915" cy="523220"/>
          </a:xfrm>
          <a:prstGeom prst="rect">
            <a:avLst/>
          </a:prstGeom>
          <a:solidFill>
            <a:schemeClr val="bg1"/>
          </a:solidFill>
          <a:ln>
            <a:solidFill>
              <a:schemeClr val="tx1"/>
            </a:solidFill>
          </a:ln>
        </p:spPr>
        <p:txBody>
          <a:bodyPr wrap="square" rtlCol="0">
            <a:spAutoFit/>
          </a:bodyPr>
          <a:lstStyle/>
          <a:p>
            <a:r>
              <a:rPr lang="en-GB" sz="2800" dirty="0"/>
              <a:t>Whole School Overview – Spring 2</a:t>
            </a:r>
          </a:p>
        </p:txBody>
      </p:sp>
      <p:sp>
        <p:nvSpPr>
          <p:cNvPr id="6" name="Rounded Rectangle 1">
            <a:extLst>
              <a:ext uri="{FF2B5EF4-FFF2-40B4-BE49-F238E27FC236}">
                <a16:creationId xmlns:a16="http://schemas.microsoft.com/office/drawing/2014/main" id="{355F544C-AC38-9CCB-318A-8C2FB0A6ED9F}"/>
              </a:ext>
            </a:extLst>
          </p:cNvPr>
          <p:cNvSpPr/>
          <p:nvPr/>
        </p:nvSpPr>
        <p:spPr>
          <a:xfrm>
            <a:off x="209941" y="875885"/>
            <a:ext cx="11879338" cy="178398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BFCDA3B3-A6BD-4FE8-5871-A3BDFE2960FE}"/>
              </a:ext>
            </a:extLst>
          </p:cNvPr>
          <p:cNvSpPr/>
          <p:nvPr/>
        </p:nvSpPr>
        <p:spPr>
          <a:xfrm>
            <a:off x="209940" y="2800350"/>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20" name="TextBox 19">
            <a:extLst>
              <a:ext uri="{FF2B5EF4-FFF2-40B4-BE49-F238E27FC236}">
                <a16:creationId xmlns:a16="http://schemas.microsoft.com/office/drawing/2014/main" id="{04A538D1-0AC1-C40D-D675-B993E973573C}"/>
              </a:ext>
            </a:extLst>
          </p:cNvPr>
          <p:cNvSpPr txBox="1"/>
          <p:nvPr/>
        </p:nvSpPr>
        <p:spPr>
          <a:xfrm>
            <a:off x="439687" y="986179"/>
            <a:ext cx="8242089" cy="1569660"/>
          </a:xfrm>
          <a:prstGeom prst="rect">
            <a:avLst/>
          </a:prstGeom>
          <a:solidFill>
            <a:schemeClr val="bg1"/>
          </a:solidFill>
        </p:spPr>
        <p:txBody>
          <a:bodyPr wrap="square" rtlCol="0">
            <a:spAutoFit/>
          </a:bodyPr>
          <a:lstStyle/>
          <a:p>
            <a:pPr algn="ctr"/>
            <a:r>
              <a:rPr lang="en-GB" sz="1600" b="1" u="sng" dirty="0">
                <a:latin typeface="Aptos" panose="020B0004020202020204" pitchFamily="34" charset="0"/>
              </a:rPr>
              <a:t>Whole School Dates  - More details on each event to follow.</a:t>
            </a:r>
          </a:p>
          <a:p>
            <a:r>
              <a:rPr lang="en-GB" sz="1600" dirty="0">
                <a:latin typeface="Aptos" panose="020B0004020202020204" pitchFamily="34" charset="0"/>
              </a:rPr>
              <a:t>6</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World Book Day activities </a:t>
            </a:r>
            <a:r>
              <a:rPr lang="en-GB" sz="1600" dirty="0">
                <a:latin typeface="Aptos" panose="020B0004020202020204" pitchFamily="34" charset="0"/>
              </a:rPr>
              <a:t>- dressing up in pyjamas or as a book character </a:t>
            </a:r>
          </a:p>
          <a:p>
            <a:r>
              <a:rPr lang="en-GB" sz="1600" dirty="0">
                <a:latin typeface="Aptos" panose="020B0004020202020204" pitchFamily="34" charset="0"/>
              </a:rPr>
              <a:t>20</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Red Nose Day </a:t>
            </a:r>
            <a:r>
              <a:rPr lang="en-GB" sz="1600" dirty="0">
                <a:latin typeface="Aptos" panose="020B0004020202020204" pitchFamily="34" charset="0"/>
              </a:rPr>
              <a:t>- wear something red, taskmaster challenges and </a:t>
            </a:r>
            <a:r>
              <a:rPr lang="en-GB" sz="1600" b="1" dirty="0">
                <a:latin typeface="Aptos" panose="020B0004020202020204" pitchFamily="34" charset="0"/>
              </a:rPr>
              <a:t>parent craft at 2.30pm.</a:t>
            </a:r>
          </a:p>
          <a:p>
            <a:r>
              <a:rPr lang="en-GB" sz="1600" dirty="0">
                <a:latin typeface="Aptos" panose="020B0004020202020204" pitchFamily="34" charset="0"/>
              </a:rPr>
              <a:t>9</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Science Week </a:t>
            </a:r>
            <a:r>
              <a:rPr lang="en-GB" sz="1600" dirty="0">
                <a:latin typeface="Aptos" panose="020B0004020202020204" pitchFamily="34" charset="0"/>
              </a:rPr>
              <a:t>– Curiosity: What’s Your Question? Investigations throughout the week and </a:t>
            </a:r>
            <a:r>
              <a:rPr lang="en-GB" sz="1600" b="1" dirty="0">
                <a:latin typeface="Aptos" panose="020B0004020202020204" pitchFamily="34" charset="0"/>
              </a:rPr>
              <a:t>parent science activity in class at 2.30pm.</a:t>
            </a:r>
          </a:p>
        </p:txBody>
      </p:sp>
      <p:sp>
        <p:nvSpPr>
          <p:cNvPr id="25" name="Rectangle 1">
            <a:extLst>
              <a:ext uri="{FF2B5EF4-FFF2-40B4-BE49-F238E27FC236}">
                <a16:creationId xmlns:a16="http://schemas.microsoft.com/office/drawing/2014/main" id="{2518863F-B86B-6DB6-312B-35097C6896E8}"/>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6" name="Picture 2" descr="Premium Photo | World Book Day Designed to greeting or celebrate World ...">
            <a:extLst>
              <a:ext uri="{FF2B5EF4-FFF2-40B4-BE49-F238E27FC236}">
                <a16:creationId xmlns:a16="http://schemas.microsoft.com/office/drawing/2014/main" id="{EEE3F9BE-2670-B1C3-FE6E-33043B0D48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9866" y="1036114"/>
            <a:ext cx="1336855" cy="13368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d Nose Day SVG Design and Cut Files | PremiumSVG">
            <a:extLst>
              <a:ext uri="{FF2B5EF4-FFF2-40B4-BE49-F238E27FC236}">
                <a16:creationId xmlns:a16="http://schemas.microsoft.com/office/drawing/2014/main" id="{793B3416-89ED-0F1C-CD2A-6387FF201C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74811" y="1038916"/>
            <a:ext cx="1336855" cy="133685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953E6AC-5B4D-BCAD-39B0-F66754218533}"/>
              </a:ext>
            </a:extLst>
          </p:cNvPr>
          <p:cNvSpPr txBox="1"/>
          <p:nvPr/>
        </p:nvSpPr>
        <p:spPr>
          <a:xfrm>
            <a:off x="495636" y="2992218"/>
            <a:ext cx="3227960" cy="3539430"/>
          </a:xfrm>
          <a:prstGeom prst="rect">
            <a:avLst/>
          </a:prstGeom>
          <a:solidFill>
            <a:schemeClr val="bg1"/>
          </a:solidFill>
        </p:spPr>
        <p:txBody>
          <a:bodyPr wrap="square" rtlCol="0">
            <a:spAutoFit/>
          </a:bodyPr>
          <a:lstStyle/>
          <a:p>
            <a:pPr algn="ctr"/>
            <a:r>
              <a:rPr lang="en-GB" sz="1600" b="1" u="sng" dirty="0"/>
              <a:t>Reading Buddies </a:t>
            </a:r>
          </a:p>
          <a:p>
            <a:r>
              <a:rPr lang="en-GB" sz="1600" dirty="0"/>
              <a:t>Each week classes partner up with a different year group to read in pairs. Parents are invited to come and join us at 2.30 and read with your child and their reading buddy.</a:t>
            </a:r>
          </a:p>
          <a:p>
            <a:endParaRPr lang="en-GB" sz="1600" dirty="0"/>
          </a:p>
          <a:p>
            <a:r>
              <a:rPr lang="en-GB" sz="1400" b="1" dirty="0"/>
              <a:t>Monday 2</a:t>
            </a:r>
            <a:r>
              <a:rPr lang="en-GB" sz="1400" b="1" baseline="30000" dirty="0"/>
              <a:t>nd</a:t>
            </a:r>
            <a:r>
              <a:rPr lang="en-GB" sz="1400" b="1" dirty="0"/>
              <a:t> March –Y3 and Y6</a:t>
            </a:r>
          </a:p>
          <a:p>
            <a:r>
              <a:rPr lang="en-GB" sz="1400" b="1" dirty="0"/>
              <a:t>Tuesday 3</a:t>
            </a:r>
            <a:r>
              <a:rPr lang="en-GB" sz="1400" b="1" baseline="30000" dirty="0"/>
              <a:t>rd</a:t>
            </a:r>
            <a:r>
              <a:rPr lang="en-GB" sz="1400" b="1" dirty="0"/>
              <a:t> March – Y4 and Y1</a:t>
            </a:r>
          </a:p>
          <a:p>
            <a:r>
              <a:rPr lang="en-GB" sz="1400" b="1" dirty="0"/>
              <a:t>Wednesday 4</a:t>
            </a:r>
            <a:r>
              <a:rPr lang="en-GB" sz="1400" b="1" baseline="30000" dirty="0"/>
              <a:t>th</a:t>
            </a:r>
            <a:r>
              <a:rPr lang="en-GB" sz="1400" b="1" dirty="0"/>
              <a:t> March – Y2 and Y5</a:t>
            </a:r>
          </a:p>
          <a:p>
            <a:endParaRPr lang="en-GB" sz="1600" dirty="0"/>
          </a:p>
          <a:p>
            <a:endParaRPr lang="en-GB" sz="1600" dirty="0"/>
          </a:p>
          <a:p>
            <a:endParaRPr lang="en-GB" sz="1600" dirty="0"/>
          </a:p>
          <a:p>
            <a:endParaRPr lang="en-GB" sz="1600" dirty="0"/>
          </a:p>
        </p:txBody>
      </p:sp>
      <p:pic>
        <p:nvPicPr>
          <p:cNvPr id="1032" name="Picture 8" descr="Free partner reading clipart, Download Free partner reading clipart png ...">
            <a:extLst>
              <a:ext uri="{FF2B5EF4-FFF2-40B4-BE49-F238E27FC236}">
                <a16:creationId xmlns:a16="http://schemas.microsoft.com/office/drawing/2014/main" id="{FC9F3D98-7CD9-E5AF-6567-18A343A222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0282" y="5458537"/>
            <a:ext cx="1078667" cy="1047155"/>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
            <a:extLst>
              <a:ext uri="{FF2B5EF4-FFF2-40B4-BE49-F238E27FC236}">
                <a16:creationId xmlns:a16="http://schemas.microsoft.com/office/drawing/2014/main" id="{B4374121-B930-328F-A959-A680390562ED}"/>
              </a:ext>
            </a:extLst>
          </p:cNvPr>
          <p:cNvSpPr/>
          <p:nvPr/>
        </p:nvSpPr>
        <p:spPr>
          <a:xfrm>
            <a:off x="4175515" y="2800350"/>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3" name="Rounded Rectangle 1">
            <a:extLst>
              <a:ext uri="{FF2B5EF4-FFF2-40B4-BE49-F238E27FC236}">
                <a16:creationId xmlns:a16="http://schemas.microsoft.com/office/drawing/2014/main" id="{3F612A31-E796-1AA1-35F4-1A7B4B6C3578}"/>
              </a:ext>
            </a:extLst>
          </p:cNvPr>
          <p:cNvSpPr/>
          <p:nvPr/>
        </p:nvSpPr>
        <p:spPr>
          <a:xfrm>
            <a:off x="8182708" y="2765882"/>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6" name="TextBox 15">
            <a:extLst>
              <a:ext uri="{FF2B5EF4-FFF2-40B4-BE49-F238E27FC236}">
                <a16:creationId xmlns:a16="http://schemas.microsoft.com/office/drawing/2014/main" id="{26CC125C-890C-2944-6191-3978CF1D5F3B}"/>
              </a:ext>
            </a:extLst>
          </p:cNvPr>
          <p:cNvSpPr txBox="1"/>
          <p:nvPr/>
        </p:nvSpPr>
        <p:spPr>
          <a:xfrm>
            <a:off x="4414319" y="2992218"/>
            <a:ext cx="3322912" cy="3539430"/>
          </a:xfrm>
          <a:prstGeom prst="rect">
            <a:avLst/>
          </a:prstGeom>
          <a:solidFill>
            <a:schemeClr val="bg1"/>
          </a:solidFill>
        </p:spPr>
        <p:txBody>
          <a:bodyPr wrap="square" rtlCol="0">
            <a:spAutoFit/>
          </a:bodyPr>
          <a:lstStyle/>
          <a:p>
            <a:pPr algn="ctr"/>
            <a:r>
              <a:rPr lang="en-GB" sz="1600" b="1" u="sng" dirty="0"/>
              <a:t>Weekly Events</a:t>
            </a:r>
          </a:p>
          <a:p>
            <a:r>
              <a:rPr lang="en-GB" sz="1400" b="1" u="sng" dirty="0"/>
              <a:t>Class Assemblies</a:t>
            </a:r>
          </a:p>
          <a:p>
            <a:r>
              <a:rPr lang="en-GB" sz="1400" dirty="0"/>
              <a:t>Thank you to all parents have joined us for their child’s class assembly.</a:t>
            </a:r>
          </a:p>
          <a:p>
            <a:r>
              <a:rPr lang="en-GB" sz="1400" b="1" dirty="0"/>
              <a:t>Tuesday 3</a:t>
            </a:r>
            <a:r>
              <a:rPr lang="en-GB" sz="1400" b="1" baseline="30000" dirty="0"/>
              <a:t>rd</a:t>
            </a:r>
            <a:r>
              <a:rPr lang="en-GB" sz="1400" b="1" dirty="0"/>
              <a:t> March- Y6 Birch</a:t>
            </a:r>
          </a:p>
          <a:p>
            <a:r>
              <a:rPr lang="en-GB" sz="1400" b="1" dirty="0"/>
              <a:t>Tuesday 10</a:t>
            </a:r>
            <a:r>
              <a:rPr lang="en-GB" sz="1400" b="1" baseline="30000" dirty="0"/>
              <a:t>th</a:t>
            </a:r>
            <a:r>
              <a:rPr lang="en-GB" sz="1400" b="1" dirty="0"/>
              <a:t> March  - Y1 Maple</a:t>
            </a:r>
          </a:p>
          <a:p>
            <a:r>
              <a:rPr lang="en-GB" sz="1400" b="1" dirty="0"/>
              <a:t>Tuesday 17</a:t>
            </a:r>
            <a:r>
              <a:rPr lang="en-GB" sz="1400" b="1" baseline="30000" dirty="0"/>
              <a:t>th</a:t>
            </a:r>
            <a:r>
              <a:rPr lang="en-GB" sz="1400" b="1" dirty="0"/>
              <a:t> March – Y2 Chestnut</a:t>
            </a:r>
          </a:p>
          <a:p>
            <a:r>
              <a:rPr lang="en-GB" sz="1400" b="1" dirty="0"/>
              <a:t>Tuesday 24</a:t>
            </a:r>
            <a:r>
              <a:rPr lang="en-GB" sz="1400" b="1" baseline="30000" dirty="0"/>
              <a:t>th</a:t>
            </a:r>
            <a:r>
              <a:rPr lang="en-GB" sz="1400" b="1" dirty="0"/>
              <a:t> March – Y3 Cherry</a:t>
            </a:r>
          </a:p>
          <a:p>
            <a:endParaRPr lang="en-GB" sz="1200" b="1" dirty="0"/>
          </a:p>
          <a:p>
            <a:r>
              <a:rPr lang="en-GB" sz="1400" b="1" dirty="0"/>
              <a:t>Coffee and cake </a:t>
            </a:r>
            <a:r>
              <a:rPr lang="en-GB" sz="1400" dirty="0"/>
              <a:t>-  Tuesdays at 2.30- 3.15pm </a:t>
            </a:r>
          </a:p>
          <a:p>
            <a:r>
              <a:rPr lang="en-GB" sz="1400" b="1" dirty="0"/>
              <a:t>Norfolk Hub </a:t>
            </a:r>
            <a:r>
              <a:rPr lang="en-GB" sz="1400" dirty="0"/>
              <a:t>- Mon 3.15pm and Weds 8.40am.</a:t>
            </a:r>
          </a:p>
          <a:p>
            <a:endParaRPr lang="en-GB" sz="1400" dirty="0"/>
          </a:p>
          <a:p>
            <a:endParaRPr lang="en-GB" sz="1400" dirty="0"/>
          </a:p>
          <a:p>
            <a:endParaRPr lang="en-GB" sz="1400" dirty="0"/>
          </a:p>
        </p:txBody>
      </p:sp>
      <p:sp>
        <p:nvSpPr>
          <p:cNvPr id="17" name="TextBox 16">
            <a:extLst>
              <a:ext uri="{FF2B5EF4-FFF2-40B4-BE49-F238E27FC236}">
                <a16:creationId xmlns:a16="http://schemas.microsoft.com/office/drawing/2014/main" id="{80890506-75B9-3C74-5D7B-B06C0EA4CE74}"/>
              </a:ext>
            </a:extLst>
          </p:cNvPr>
          <p:cNvSpPr txBox="1"/>
          <p:nvPr/>
        </p:nvSpPr>
        <p:spPr>
          <a:xfrm>
            <a:off x="8468404" y="2929104"/>
            <a:ext cx="3227960" cy="3570208"/>
          </a:xfrm>
          <a:prstGeom prst="rect">
            <a:avLst/>
          </a:prstGeom>
          <a:solidFill>
            <a:schemeClr val="bg1"/>
          </a:solidFill>
        </p:spPr>
        <p:txBody>
          <a:bodyPr wrap="square" rtlCol="0">
            <a:spAutoFit/>
          </a:bodyPr>
          <a:lstStyle/>
          <a:p>
            <a:pPr algn="ctr"/>
            <a:r>
              <a:rPr lang="en-GB" sz="1600" b="1" u="sng" dirty="0"/>
              <a:t>Trips and Visits</a:t>
            </a:r>
          </a:p>
          <a:p>
            <a:r>
              <a:rPr lang="en-GB" sz="1600" dirty="0"/>
              <a:t>Y4 Oak swimming every Friday.</a:t>
            </a:r>
          </a:p>
          <a:p>
            <a:r>
              <a:rPr lang="en-GB" sz="1600" dirty="0"/>
              <a:t>Future dates - Y2 Residential on 18</a:t>
            </a:r>
            <a:r>
              <a:rPr lang="en-GB" sz="1600" baseline="30000" dirty="0"/>
              <a:t>th</a:t>
            </a:r>
            <a:r>
              <a:rPr lang="en-GB" sz="1600" dirty="0"/>
              <a:t> and 19</a:t>
            </a:r>
            <a:r>
              <a:rPr lang="en-GB" sz="1600" baseline="30000" dirty="0"/>
              <a:t>th</a:t>
            </a:r>
            <a:r>
              <a:rPr lang="en-GB" sz="1600" dirty="0"/>
              <a:t> May.</a:t>
            </a:r>
          </a:p>
          <a:p>
            <a:endParaRPr lang="en-GB" sz="1600" dirty="0"/>
          </a:p>
          <a:p>
            <a:pPr algn="ctr"/>
            <a:r>
              <a:rPr lang="en-GB" sz="1600" b="1" u="sng" dirty="0"/>
              <a:t>Forest School</a:t>
            </a:r>
          </a:p>
          <a:p>
            <a:r>
              <a:rPr lang="en-GB" sz="1600" dirty="0"/>
              <a:t>Y3 Holly will have forest school on either Wednesday or Thursday starting 11</a:t>
            </a:r>
            <a:r>
              <a:rPr lang="en-GB" sz="1600" baseline="30000" dirty="0"/>
              <a:t>th</a:t>
            </a:r>
            <a:r>
              <a:rPr lang="en-GB" sz="1600" dirty="0"/>
              <a:t> Feb and finishing on Thursday 26</a:t>
            </a:r>
            <a:r>
              <a:rPr lang="en-GB" sz="1600" baseline="30000" dirty="0"/>
              <a:t>th</a:t>
            </a:r>
            <a:r>
              <a:rPr lang="en-GB" sz="1600" dirty="0"/>
              <a:t>  March</a:t>
            </a:r>
          </a:p>
          <a:p>
            <a:endParaRPr lang="en-GB" sz="1600" dirty="0"/>
          </a:p>
          <a:p>
            <a:r>
              <a:rPr lang="en-GB" dirty="0"/>
              <a:t> </a:t>
            </a:r>
            <a:endParaRPr lang="en-GB" sz="1600" dirty="0"/>
          </a:p>
          <a:p>
            <a:endParaRPr lang="en-GB" sz="1600" dirty="0"/>
          </a:p>
          <a:p>
            <a:endParaRPr lang="en-GB" sz="1600" dirty="0"/>
          </a:p>
        </p:txBody>
      </p:sp>
      <p:pic>
        <p:nvPicPr>
          <p:cNvPr id="1034" name="Picture 10" descr="Year 4/5 (Justice League) Forest School begins! – Caldew Lea Primary School">
            <a:extLst>
              <a:ext uri="{FF2B5EF4-FFF2-40B4-BE49-F238E27FC236}">
                <a16:creationId xmlns:a16="http://schemas.microsoft.com/office/drawing/2014/main" id="{5AD046FC-96CD-887D-3376-C7D7A86650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65288" y="5532031"/>
            <a:ext cx="1800330" cy="90016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y food banks? | The Friend">
            <a:extLst>
              <a:ext uri="{FF2B5EF4-FFF2-40B4-BE49-F238E27FC236}">
                <a16:creationId xmlns:a16="http://schemas.microsoft.com/office/drawing/2014/main" id="{21313870-E8D3-A4D4-DEF6-8CF9B1108E8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5201935" y="5647822"/>
            <a:ext cx="1788129" cy="851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517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34482"/>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108543"/>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079252" cy="2893100"/>
          </a:xfrm>
          <a:prstGeom prst="rect">
            <a:avLst/>
          </a:prstGeom>
          <a:solidFill>
            <a:schemeClr val="bg1"/>
          </a:solidFill>
        </p:spPr>
        <p:txBody>
          <a:bodyPr wrap="square" rtlCol="0">
            <a:spAutoFit/>
          </a:bodyPr>
          <a:lstStyle/>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endParaRPr lang="en-GB" sz="14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What makes you, you?</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What makes you special?</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are we similar and different from each other?</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have different cultures helped to make the UK an amazing place to live?</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can we be inclusive of all people especially people who are different to us?</a:t>
            </a:r>
          </a:p>
          <a:p>
            <a:endParaRPr lang="en-GB" sz="1400" dirty="0">
              <a:latin typeface="Aptos" panose="020B0004020202020204" pitchFamily="34" charset="0"/>
              <a:ea typeface="Times New Roman" panose="02020603050405020304" pitchFamily="18" charset="0"/>
              <a:cs typeface="Times New Roman" panose="02020603050405020304" pitchFamily="18" charset="0"/>
            </a:endParaRPr>
          </a:p>
          <a:p>
            <a:r>
              <a:rPr lang="en-GB" sz="14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 - </a:t>
            </a:r>
            <a:r>
              <a:rPr lang="en-GB" sz="1400" dirty="0">
                <a:latin typeface="Aptos" panose="020B0004020202020204" pitchFamily="34" charset="0"/>
                <a:ea typeface="Times New Roman" panose="02020603050405020304" pitchFamily="18" charset="0"/>
                <a:cs typeface="Times New Roman" panose="02020603050405020304" pitchFamily="18" charset="0"/>
              </a:rPr>
              <a:t>We are curious</a:t>
            </a:r>
          </a:p>
          <a:p>
            <a:r>
              <a:rPr lang="en-GB" sz="1400" b="1" u="sng" dirty="0">
                <a:latin typeface="Aptos" panose="020B0004020202020204" pitchFamily="34" charset="0"/>
                <a:ea typeface="Times New Roman" panose="02020603050405020304" pitchFamily="18" charset="0"/>
                <a:cs typeface="Times New Roman" panose="02020603050405020304" pitchFamily="18" charset="0"/>
              </a:rPr>
              <a:t>British Values </a:t>
            </a:r>
            <a:r>
              <a:rPr lang="en-GB" sz="1400" dirty="0">
                <a:latin typeface="Aptos" panose="020B0004020202020204" pitchFamily="34" charset="0"/>
                <a:ea typeface="Times New Roman" panose="02020603050405020304" pitchFamily="18" charset="0"/>
                <a:cs typeface="Times New Roman" panose="02020603050405020304" pitchFamily="18" charset="0"/>
              </a:rPr>
              <a:t>- Mutual respect and tolerance of different faiths and beliefs</a:t>
            </a:r>
          </a:p>
          <a:p>
            <a:endParaRPr lang="en-GB" sz="1400" dirty="0">
              <a:latin typeface="Aptos" panose="020B0004020202020204" pitchFamily="34" charset="0"/>
              <a:ea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Diversity and Identity</a:t>
            </a:r>
            <a:r>
              <a:rPr lang="en-GB" sz="1400" dirty="0">
                <a:solidFill>
                  <a:srgbClr val="222222"/>
                </a:solidFill>
                <a:highlight>
                  <a:srgbClr val="FFFFFF"/>
                </a:highlight>
                <a:latin typeface="Aptos" panose="020B0004020202020204" pitchFamily="34" charset="0"/>
              </a:rPr>
              <a:t>. </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515323" y="2397326"/>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1077218"/>
          </a:xfrm>
          <a:prstGeom prst="rect">
            <a:avLst/>
          </a:prstGeom>
          <a:solidFill>
            <a:schemeClr val="bg1"/>
          </a:solidFill>
        </p:spPr>
        <p:txBody>
          <a:bodyPr wrap="square" rtlCol="0">
            <a:spAutoFit/>
          </a:bodyPr>
          <a:lstStyle/>
          <a:p>
            <a:r>
              <a:rPr lang="en-GB" sz="1600">
                <a:latin typeface="Aptos" panose="020B0004020202020204" pitchFamily="34" charset="0"/>
                <a:ea typeface="Times New Roman" panose="02020603050405020304" pitchFamily="18" charset="0"/>
                <a:cs typeface="Times New Roman" panose="02020603050405020304" pitchFamily="18" charset="0"/>
              </a:rPr>
              <a:t>Each year group has a text linked to Peace and Freedom.</a:t>
            </a:r>
          </a:p>
        </p:txBody>
      </p:sp>
      <p:pic>
        <p:nvPicPr>
          <p:cNvPr id="7" name="Picture 6">
            <a:extLst>
              <a:ext uri="{FF2B5EF4-FFF2-40B4-BE49-F238E27FC236}">
                <a16:creationId xmlns:a16="http://schemas.microsoft.com/office/drawing/2014/main" id="{428D9472-2AF1-120E-1496-DCD03EAC0C0C}"/>
              </a:ext>
            </a:extLst>
          </p:cNvPr>
          <p:cNvPicPr>
            <a:picLocks noChangeAspect="1"/>
          </p:cNvPicPr>
          <p:nvPr/>
        </p:nvPicPr>
        <p:blipFill>
          <a:blip r:embed="rId4"/>
          <a:stretch>
            <a:fillRect/>
          </a:stretch>
        </p:blipFill>
        <p:spPr>
          <a:xfrm>
            <a:off x="2400848" y="5268321"/>
            <a:ext cx="859610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Year 4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02721" y="3957115"/>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096683" y="968539"/>
            <a:ext cx="3903404"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59190"/>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096683" y="3957115"/>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12838" y="3957115"/>
            <a:ext cx="3903404" cy="2808355"/>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27740" y="1079038"/>
            <a:ext cx="3441290" cy="2554545"/>
          </a:xfrm>
          <a:prstGeom prst="rect">
            <a:avLst/>
          </a:prstGeom>
          <a:solidFill>
            <a:schemeClr val="bg1"/>
          </a:solidFill>
        </p:spPr>
        <p:txBody>
          <a:bodyPr wrap="square" rtlCol="0">
            <a:spAutoFit/>
          </a:bodyPr>
          <a:lstStyle/>
          <a:p>
            <a:r>
              <a:rPr lang="en-GB" sz="1800" dirty="0"/>
              <a:t>Maths </a:t>
            </a:r>
          </a:p>
          <a:p>
            <a:endParaRPr lang="en-GB" sz="1600" b="1" dirty="0">
              <a:solidFill>
                <a:srgbClr val="000000"/>
              </a:solidFill>
              <a:effectLst/>
              <a:latin typeface="Comic Sans MS" panose="030F0702030302020204" pitchFamily="66" charset="0"/>
              <a:ea typeface="Times New Roman" panose="02020603050405020304" pitchFamily="18" charset="0"/>
            </a:endParaRPr>
          </a:p>
          <a:p>
            <a:r>
              <a:rPr lang="en-GB" sz="1800" dirty="0"/>
              <a:t>In maths we will be learning about fractions and then beginning to learn all about decimals. We will also continue to practice our times table in preparation for the multiplication check. </a:t>
            </a:r>
          </a:p>
        </p:txBody>
      </p:sp>
      <p:sp>
        <p:nvSpPr>
          <p:cNvPr id="16" name="TextBox 15">
            <a:extLst>
              <a:ext uri="{FF2B5EF4-FFF2-40B4-BE49-F238E27FC236}">
                <a16:creationId xmlns:a16="http://schemas.microsoft.com/office/drawing/2014/main" id="{048B70C3-6E7C-8829-41C3-D1FBC1FB1FC1}"/>
              </a:ext>
            </a:extLst>
          </p:cNvPr>
          <p:cNvSpPr txBox="1"/>
          <p:nvPr/>
        </p:nvSpPr>
        <p:spPr>
          <a:xfrm>
            <a:off x="8382749" y="1079037"/>
            <a:ext cx="3441290" cy="2308324"/>
          </a:xfrm>
          <a:prstGeom prst="rect">
            <a:avLst/>
          </a:prstGeom>
          <a:solidFill>
            <a:schemeClr val="bg1"/>
          </a:solidFill>
        </p:spPr>
        <p:txBody>
          <a:bodyPr wrap="square" rtlCol="0">
            <a:spAutoFit/>
          </a:bodyPr>
          <a:lstStyle/>
          <a:p>
            <a:r>
              <a:rPr lang="en-GB" dirty="0"/>
              <a:t>Geography – How well do we know our European neighbours?</a:t>
            </a:r>
          </a:p>
          <a:p>
            <a:endParaRPr lang="en-GB" dirty="0"/>
          </a:p>
          <a:p>
            <a:r>
              <a:rPr lang="en-GB" dirty="0"/>
              <a:t>We will be looking at the country of Greece and comparing it to Sheffield, we will consider its physical geography and human geography.   </a:t>
            </a:r>
            <a:endParaRPr lang="en-GB" sz="1800" dirty="0">
              <a:effectLst/>
              <a:ea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3BC2BBF0-73E9-8869-E81C-DE3B5A542340}"/>
              </a:ext>
            </a:extLst>
          </p:cNvPr>
          <p:cNvSpPr txBox="1"/>
          <p:nvPr/>
        </p:nvSpPr>
        <p:spPr>
          <a:xfrm>
            <a:off x="333778" y="4076962"/>
            <a:ext cx="3441290" cy="2308324"/>
          </a:xfrm>
          <a:prstGeom prst="rect">
            <a:avLst/>
          </a:prstGeom>
          <a:solidFill>
            <a:schemeClr val="bg1"/>
          </a:solidFill>
        </p:spPr>
        <p:txBody>
          <a:bodyPr wrap="square" rtlCol="0">
            <a:spAutoFit/>
          </a:bodyPr>
          <a:lstStyle/>
          <a:p>
            <a:r>
              <a:rPr lang="en-GB" sz="1800" dirty="0"/>
              <a:t>PE</a:t>
            </a:r>
            <a:endParaRPr lang="en-GB" dirty="0"/>
          </a:p>
          <a:p>
            <a:r>
              <a:rPr lang="en-GB" sz="1800" dirty="0"/>
              <a:t>Y4 Oak will be starting their swimming lessons this half term. </a:t>
            </a:r>
          </a:p>
          <a:p>
            <a:r>
              <a:rPr lang="en-GB" dirty="0"/>
              <a:t>Y4 Pine will be doing netball for their outdoor PE sessions. </a:t>
            </a:r>
          </a:p>
          <a:p>
            <a:endParaRPr lang="en-GB" sz="1800" dirty="0"/>
          </a:p>
          <a:p>
            <a:r>
              <a:rPr lang="en-GB" dirty="0"/>
              <a:t>Both classes will be doing Dodgeball during indoor PE.</a:t>
            </a:r>
            <a:endParaRPr lang="en-GB" sz="1800" dirty="0"/>
          </a:p>
        </p:txBody>
      </p:sp>
      <p:sp>
        <p:nvSpPr>
          <p:cNvPr id="18" name="TextBox 17">
            <a:extLst>
              <a:ext uri="{FF2B5EF4-FFF2-40B4-BE49-F238E27FC236}">
                <a16:creationId xmlns:a16="http://schemas.microsoft.com/office/drawing/2014/main" id="{A7390E30-173E-3BCE-6432-623518765DF1}"/>
              </a:ext>
            </a:extLst>
          </p:cNvPr>
          <p:cNvSpPr txBox="1"/>
          <p:nvPr/>
        </p:nvSpPr>
        <p:spPr>
          <a:xfrm>
            <a:off x="4327740" y="4207130"/>
            <a:ext cx="3441290" cy="2031325"/>
          </a:xfrm>
          <a:prstGeom prst="rect">
            <a:avLst/>
          </a:prstGeom>
          <a:solidFill>
            <a:schemeClr val="bg1"/>
          </a:solidFill>
        </p:spPr>
        <p:txBody>
          <a:bodyPr wrap="square" rtlCol="0">
            <a:spAutoFit/>
          </a:bodyPr>
          <a:lstStyle/>
          <a:p>
            <a:r>
              <a:rPr lang="en-GB" dirty="0"/>
              <a:t>Science: </a:t>
            </a:r>
          </a:p>
          <a:p>
            <a:r>
              <a:rPr lang="en-GB" dirty="0"/>
              <a:t>In science we will be learning about Sound. We will conduct investigations around how sound travels and how sound is received. </a:t>
            </a:r>
          </a:p>
          <a:p>
            <a:endParaRPr lang="en-GB" dirty="0">
              <a:latin typeface="Calibri" panose="020F0502020204030204" pitchFamily="34" charset="0"/>
              <a:ea typeface="Calibri" panose="020F0502020204030204" pitchFamily="34" charset="0"/>
            </a:endParaRPr>
          </a:p>
        </p:txBody>
      </p:sp>
      <p:sp>
        <p:nvSpPr>
          <p:cNvPr id="19" name="TextBox 18">
            <a:extLst>
              <a:ext uri="{FF2B5EF4-FFF2-40B4-BE49-F238E27FC236}">
                <a16:creationId xmlns:a16="http://schemas.microsoft.com/office/drawing/2014/main" id="{709878FF-CEB5-5F53-11AB-3C1EC10685EF}"/>
              </a:ext>
            </a:extLst>
          </p:cNvPr>
          <p:cNvSpPr txBox="1"/>
          <p:nvPr/>
        </p:nvSpPr>
        <p:spPr>
          <a:xfrm>
            <a:off x="8343895" y="4040663"/>
            <a:ext cx="3441290" cy="2031325"/>
          </a:xfrm>
          <a:prstGeom prst="rect">
            <a:avLst/>
          </a:prstGeom>
          <a:solidFill>
            <a:schemeClr val="bg1"/>
          </a:solidFill>
        </p:spPr>
        <p:txBody>
          <a:bodyPr wrap="square" rtlCol="0">
            <a:spAutoFit/>
          </a:bodyPr>
          <a:lstStyle/>
          <a:p>
            <a:r>
              <a:rPr lang="en-GB" sz="1800" dirty="0"/>
              <a:t>Citizenship – RSHE and RE</a:t>
            </a:r>
          </a:p>
          <a:p>
            <a:r>
              <a:rPr lang="en-GB" sz="1800" dirty="0">
                <a:effectLst/>
                <a:ea typeface="Times New Roman" panose="02020603050405020304" pitchFamily="18" charset="0"/>
                <a:cs typeface="Cambria" panose="02040503050406030204" pitchFamily="18" charset="0"/>
              </a:rPr>
              <a:t>RSHE: We will be answering the question, ‘How should we treat people who are different?’</a:t>
            </a:r>
          </a:p>
          <a:p>
            <a:r>
              <a:rPr lang="en-GB" dirty="0"/>
              <a:t>RE: We will be answering the question, ‘What does it mean to be Hindu in Britain today?’</a:t>
            </a:r>
            <a:endParaRPr lang="en-GB" sz="1800" dirty="0"/>
          </a:p>
        </p:txBody>
      </p:sp>
      <p:sp>
        <p:nvSpPr>
          <p:cNvPr id="20" name="TextBox 19">
            <a:extLst>
              <a:ext uri="{FF2B5EF4-FFF2-40B4-BE49-F238E27FC236}">
                <a16:creationId xmlns:a16="http://schemas.microsoft.com/office/drawing/2014/main" id="{F474F4CD-CD2E-9A65-23FF-1A18C1EFDE4F}"/>
              </a:ext>
            </a:extLst>
          </p:cNvPr>
          <p:cNvSpPr txBox="1"/>
          <p:nvPr/>
        </p:nvSpPr>
        <p:spPr>
          <a:xfrm>
            <a:off x="364669" y="1109928"/>
            <a:ext cx="3410399" cy="2585323"/>
          </a:xfrm>
          <a:prstGeom prst="rect">
            <a:avLst/>
          </a:prstGeom>
          <a:solidFill>
            <a:schemeClr val="bg1"/>
          </a:solidFill>
        </p:spPr>
        <p:txBody>
          <a:bodyPr wrap="square" rtlCol="0">
            <a:spAutoFit/>
          </a:bodyPr>
          <a:lstStyle/>
          <a:p>
            <a:r>
              <a:rPr lang="en-GB" sz="1800" dirty="0"/>
              <a:t>Reading and writing</a:t>
            </a:r>
          </a:p>
          <a:p>
            <a:r>
              <a:rPr lang="en-GB" sz="1600" dirty="0"/>
              <a:t>This half term we will be reading Percy Jackson and the Lightning Thief by Rick Riordan. We will also be looking at the book Journey and creating our own adventure stories about journeys that we would like to go on. Later in the term we are going to create holiday brochures about magical destinations.</a:t>
            </a:r>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8792" y="1102696"/>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7685" y="998276"/>
            <a:ext cx="471249" cy="471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Year 4 -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2080645"/>
            <a:ext cx="3903404" cy="2283194"/>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8171" y="2080644"/>
            <a:ext cx="3903404"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39761" y="2097968"/>
            <a:ext cx="3913701"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These home learning projects are weekly, creative projects in addition to children's times tables, spellings and reading. Children should read for a minimum of ten minutes every day. Weekly times tables and spellings will be posted on Dojo.</a:t>
            </a:r>
          </a:p>
        </p:txBody>
      </p:sp>
      <p:sp>
        <p:nvSpPr>
          <p:cNvPr id="21" name="TextBox 20">
            <a:extLst>
              <a:ext uri="{FF2B5EF4-FFF2-40B4-BE49-F238E27FC236}">
                <a16:creationId xmlns:a16="http://schemas.microsoft.com/office/drawing/2014/main" id="{E799C89F-5B07-14D4-3060-D3B11A5623DD}"/>
              </a:ext>
            </a:extLst>
          </p:cNvPr>
          <p:cNvSpPr txBox="1"/>
          <p:nvPr/>
        </p:nvSpPr>
        <p:spPr>
          <a:xfrm>
            <a:off x="376983" y="2204402"/>
            <a:ext cx="3441290" cy="1754326"/>
          </a:xfrm>
          <a:prstGeom prst="rect">
            <a:avLst/>
          </a:prstGeom>
          <a:solidFill>
            <a:schemeClr val="bg1"/>
          </a:solidFill>
        </p:spPr>
        <p:txBody>
          <a:bodyPr wrap="square" lIns="91440" tIns="45720" rIns="91440" bIns="45720" rtlCol="0" anchor="t">
            <a:spAutoFit/>
          </a:bodyPr>
          <a:lstStyle/>
          <a:p>
            <a:r>
              <a:rPr lang="en-GB" b="1" dirty="0"/>
              <a:t>Project one: Let’s get cooking!</a:t>
            </a:r>
          </a:p>
          <a:p>
            <a:r>
              <a:rPr lang="en-GB" b="1" dirty="0"/>
              <a:t>Handed in by</a:t>
            </a:r>
            <a:r>
              <a:rPr lang="en-GB" sz="1800" b="1" dirty="0"/>
              <a:t>:</a:t>
            </a:r>
            <a:r>
              <a:rPr lang="en-GB" b="1" dirty="0"/>
              <a:t> </a:t>
            </a:r>
            <a:r>
              <a:rPr lang="en-GB" dirty="0"/>
              <a:t>Friday 27</a:t>
            </a:r>
            <a:r>
              <a:rPr lang="en-GB" baseline="30000" dirty="0"/>
              <a:t>th</a:t>
            </a:r>
            <a:r>
              <a:rPr lang="en-GB" dirty="0"/>
              <a:t> Feb</a:t>
            </a:r>
            <a:endParaRPr lang="en-GB" sz="1800" dirty="0"/>
          </a:p>
          <a:p>
            <a:r>
              <a:rPr lang="en-GB" b="1" dirty="0"/>
              <a:t>Details: Make either some homemade cookies or biscuits and add your own flavourings to them!</a:t>
            </a:r>
            <a:endParaRPr lang="en-GB" dirty="0"/>
          </a:p>
        </p:txBody>
      </p:sp>
      <p:sp>
        <p:nvSpPr>
          <p:cNvPr id="24" name="TextBox 23">
            <a:extLst>
              <a:ext uri="{FF2B5EF4-FFF2-40B4-BE49-F238E27FC236}">
                <a16:creationId xmlns:a16="http://schemas.microsoft.com/office/drawing/2014/main" id="{8FC1837E-0799-1667-590E-B3DD55D1A1DB}"/>
              </a:ext>
            </a:extLst>
          </p:cNvPr>
          <p:cNvSpPr txBox="1"/>
          <p:nvPr/>
        </p:nvSpPr>
        <p:spPr>
          <a:xfrm>
            <a:off x="4277095" y="2213151"/>
            <a:ext cx="3642265" cy="1754326"/>
          </a:xfrm>
          <a:prstGeom prst="rect">
            <a:avLst/>
          </a:prstGeom>
          <a:solidFill>
            <a:schemeClr val="bg1"/>
          </a:solidFill>
        </p:spPr>
        <p:txBody>
          <a:bodyPr wrap="square" lIns="91440" tIns="45720" rIns="91440" bIns="45720" rtlCol="0" anchor="t">
            <a:spAutoFit/>
          </a:bodyPr>
          <a:lstStyle/>
          <a:p>
            <a:r>
              <a:rPr lang="en-GB" b="1" dirty="0"/>
              <a:t>Project two: European Neighbours</a:t>
            </a:r>
          </a:p>
          <a:p>
            <a:r>
              <a:rPr lang="en-GB" b="1" dirty="0"/>
              <a:t>Handed in by</a:t>
            </a:r>
            <a:r>
              <a:rPr lang="en-GB" sz="1800" b="1" dirty="0"/>
              <a:t>:</a:t>
            </a:r>
            <a:r>
              <a:rPr lang="en-GB" b="1" dirty="0"/>
              <a:t> </a:t>
            </a:r>
            <a:r>
              <a:rPr lang="en-GB" dirty="0"/>
              <a:t>Friday 6</a:t>
            </a:r>
            <a:r>
              <a:rPr lang="en-GB" baseline="30000" dirty="0"/>
              <a:t>th</a:t>
            </a:r>
            <a:r>
              <a:rPr lang="en-GB" dirty="0"/>
              <a:t> March</a:t>
            </a:r>
            <a:endParaRPr lang="en-GB" sz="1800" dirty="0"/>
          </a:p>
          <a:p>
            <a:r>
              <a:rPr lang="en-GB" b="1" dirty="0"/>
              <a:t>Details: Create a fact file on a famous or well known person from Greece. </a:t>
            </a:r>
            <a:endParaRPr lang="en-GB" sz="1700" dirty="0"/>
          </a:p>
        </p:txBody>
      </p:sp>
      <p:sp>
        <p:nvSpPr>
          <p:cNvPr id="25" name="TextBox 24">
            <a:extLst>
              <a:ext uri="{FF2B5EF4-FFF2-40B4-BE49-F238E27FC236}">
                <a16:creationId xmlns:a16="http://schemas.microsoft.com/office/drawing/2014/main" id="{EE6BFBC2-16B4-DD81-0414-8DC6B0C22113}"/>
              </a:ext>
            </a:extLst>
          </p:cNvPr>
          <p:cNvSpPr txBox="1"/>
          <p:nvPr/>
        </p:nvSpPr>
        <p:spPr>
          <a:xfrm>
            <a:off x="8373727" y="2213151"/>
            <a:ext cx="3441290" cy="1754326"/>
          </a:xfrm>
          <a:prstGeom prst="rect">
            <a:avLst/>
          </a:prstGeom>
          <a:solidFill>
            <a:schemeClr val="bg1"/>
          </a:solidFill>
        </p:spPr>
        <p:txBody>
          <a:bodyPr wrap="square" lIns="91440" tIns="45720" rIns="91440" bIns="45720" rtlCol="0" anchor="t">
            <a:spAutoFit/>
          </a:bodyPr>
          <a:lstStyle/>
          <a:p>
            <a:r>
              <a:rPr lang="en-GB" b="1" dirty="0"/>
              <a:t>Project three: Drawing</a:t>
            </a:r>
            <a:endParaRPr lang="en-GB" sz="1800" dirty="0"/>
          </a:p>
          <a:p>
            <a:r>
              <a:rPr lang="en-GB" b="1" dirty="0"/>
              <a:t>Handed in by</a:t>
            </a:r>
            <a:r>
              <a:rPr lang="en-GB" sz="1800" b="1" dirty="0"/>
              <a:t>:</a:t>
            </a:r>
            <a:r>
              <a:rPr lang="en-GB" b="1" dirty="0"/>
              <a:t> </a:t>
            </a:r>
            <a:r>
              <a:rPr lang="en-GB" dirty="0"/>
              <a:t>Friday 13</a:t>
            </a:r>
            <a:r>
              <a:rPr lang="en-GB" baseline="30000" dirty="0"/>
              <a:t>th</a:t>
            </a:r>
            <a:r>
              <a:rPr lang="en-GB" dirty="0"/>
              <a:t> March</a:t>
            </a:r>
            <a:endParaRPr lang="en-GB" sz="1800" dirty="0"/>
          </a:p>
          <a:p>
            <a:r>
              <a:rPr lang="en-GB" b="1" dirty="0"/>
              <a:t>Details: Draw a picture using just pencil of the famous person you wrote about last week. </a:t>
            </a:r>
            <a:endParaRPr lang="en-GB" dirty="0"/>
          </a:p>
        </p:txBody>
      </p:sp>
      <p:sp>
        <p:nvSpPr>
          <p:cNvPr id="26" name="TextBox 25">
            <a:extLst>
              <a:ext uri="{FF2B5EF4-FFF2-40B4-BE49-F238E27FC236}">
                <a16:creationId xmlns:a16="http://schemas.microsoft.com/office/drawing/2014/main" id="{7821B658-E266-14F2-3342-355348DD1AFC}"/>
              </a:ext>
            </a:extLst>
          </p:cNvPr>
          <p:cNvSpPr txBox="1"/>
          <p:nvPr/>
        </p:nvSpPr>
        <p:spPr>
          <a:xfrm>
            <a:off x="364670" y="4684502"/>
            <a:ext cx="3441290" cy="1754326"/>
          </a:xfrm>
          <a:prstGeom prst="rect">
            <a:avLst/>
          </a:prstGeom>
          <a:solidFill>
            <a:schemeClr val="bg1"/>
          </a:solidFill>
        </p:spPr>
        <p:txBody>
          <a:bodyPr wrap="square" lIns="91440" tIns="45720" rIns="91440" bIns="45720" rtlCol="0" anchor="t">
            <a:spAutoFit/>
          </a:bodyPr>
          <a:lstStyle/>
          <a:p>
            <a:r>
              <a:rPr lang="en-GB" b="1" dirty="0"/>
              <a:t>Project four: Sound</a:t>
            </a:r>
          </a:p>
          <a:p>
            <a:r>
              <a:rPr lang="en-GB" b="1" dirty="0"/>
              <a:t>Handed in by</a:t>
            </a:r>
            <a:r>
              <a:rPr lang="en-GB" sz="1800" b="1" dirty="0"/>
              <a:t>:</a:t>
            </a:r>
            <a:r>
              <a:rPr lang="en-GB" b="1" dirty="0"/>
              <a:t> </a:t>
            </a:r>
            <a:r>
              <a:rPr lang="en-GB" dirty="0"/>
              <a:t>Friday 20th March</a:t>
            </a:r>
            <a:endParaRPr lang="en-GB" sz="1800" dirty="0"/>
          </a:p>
          <a:p>
            <a:r>
              <a:rPr lang="en-GB" b="1" dirty="0"/>
              <a:t>Details: Walk around your home and try and find the quietest place possible. Is anywhere completely quiet? </a:t>
            </a:r>
          </a:p>
        </p:txBody>
      </p:sp>
      <p:sp>
        <p:nvSpPr>
          <p:cNvPr id="27" name="TextBox 26">
            <a:extLst>
              <a:ext uri="{FF2B5EF4-FFF2-40B4-BE49-F238E27FC236}">
                <a16:creationId xmlns:a16="http://schemas.microsoft.com/office/drawing/2014/main" id="{B879C49F-079D-1A8E-A927-A1BA2C9E7066}"/>
              </a:ext>
            </a:extLst>
          </p:cNvPr>
          <p:cNvSpPr txBox="1"/>
          <p:nvPr/>
        </p:nvSpPr>
        <p:spPr>
          <a:xfrm>
            <a:off x="4370318" y="4645174"/>
            <a:ext cx="3441290" cy="1754326"/>
          </a:xfrm>
          <a:prstGeom prst="rect">
            <a:avLst/>
          </a:prstGeom>
          <a:solidFill>
            <a:schemeClr val="bg1"/>
          </a:solidFill>
        </p:spPr>
        <p:txBody>
          <a:bodyPr wrap="square" lIns="91440" tIns="45720" rIns="91440" bIns="45720" rtlCol="0" anchor="t">
            <a:spAutoFit/>
          </a:bodyPr>
          <a:lstStyle/>
          <a:p>
            <a:r>
              <a:rPr lang="en-GB" b="1" dirty="0"/>
              <a:t>Project five: Lets get Physical! </a:t>
            </a:r>
          </a:p>
          <a:p>
            <a:r>
              <a:rPr lang="en-GB" b="1" dirty="0"/>
              <a:t>Handed in by</a:t>
            </a:r>
            <a:r>
              <a:rPr lang="en-GB" sz="1800" b="1" dirty="0"/>
              <a:t>:</a:t>
            </a:r>
            <a:r>
              <a:rPr lang="en-GB" b="1" dirty="0"/>
              <a:t> </a:t>
            </a:r>
            <a:r>
              <a:rPr lang="en-GB" dirty="0"/>
              <a:t>Friday 27</a:t>
            </a:r>
            <a:r>
              <a:rPr lang="en-GB" baseline="30000" dirty="0"/>
              <a:t>th</a:t>
            </a:r>
            <a:r>
              <a:rPr lang="en-GB" dirty="0"/>
              <a:t>  March</a:t>
            </a:r>
            <a:endParaRPr lang="en-GB" sz="1800" dirty="0"/>
          </a:p>
          <a:p>
            <a:r>
              <a:rPr lang="en-GB" b="1" dirty="0"/>
              <a:t>Details: Practice throwing and catching a ball in the following ways, chest pass, shoulder pass, bounce pass. </a:t>
            </a:r>
            <a:endParaRPr lang="en-GB" dirty="0"/>
          </a:p>
        </p:txBody>
      </p:sp>
      <p:sp>
        <p:nvSpPr>
          <p:cNvPr id="28" name="TextBox 27">
            <a:extLst>
              <a:ext uri="{FF2B5EF4-FFF2-40B4-BE49-F238E27FC236}">
                <a16:creationId xmlns:a16="http://schemas.microsoft.com/office/drawing/2014/main" id="{881AA74C-81C2-C976-1D62-136743699002}"/>
              </a:ext>
            </a:extLst>
          </p:cNvPr>
          <p:cNvSpPr txBox="1"/>
          <p:nvPr/>
        </p:nvSpPr>
        <p:spPr>
          <a:xfrm>
            <a:off x="8375967" y="4684502"/>
            <a:ext cx="3441290" cy="1754326"/>
          </a:xfrm>
          <a:prstGeom prst="rect">
            <a:avLst/>
          </a:prstGeom>
          <a:solidFill>
            <a:schemeClr val="bg1"/>
          </a:solidFill>
        </p:spPr>
        <p:txBody>
          <a:bodyPr wrap="square" lIns="91440" tIns="45720" rIns="91440" bIns="45720" rtlCol="0" anchor="t">
            <a:spAutoFit/>
          </a:bodyPr>
          <a:lstStyle/>
          <a:p>
            <a:r>
              <a:rPr lang="en-GB" b="1" dirty="0"/>
              <a:t>Project six: Easter Holidays</a:t>
            </a:r>
          </a:p>
          <a:p>
            <a:r>
              <a:rPr lang="en-GB" b="1" dirty="0"/>
              <a:t>Handed in by</a:t>
            </a:r>
            <a:r>
              <a:rPr lang="en-GB" sz="1800" b="1" dirty="0"/>
              <a:t>:</a:t>
            </a:r>
            <a:r>
              <a:rPr lang="en-GB" dirty="0"/>
              <a:t> Monday 16</a:t>
            </a:r>
            <a:r>
              <a:rPr lang="en-GB" baseline="30000" dirty="0"/>
              <a:t>th</a:t>
            </a:r>
            <a:r>
              <a:rPr lang="en-GB" dirty="0"/>
              <a:t> April</a:t>
            </a:r>
            <a:endParaRPr lang="en-GB" sz="1800" dirty="0"/>
          </a:p>
          <a:p>
            <a:r>
              <a:rPr lang="en-GB" b="1" dirty="0"/>
              <a:t>Details: Research your favourite Greek God and draw a picture of them with words to describe them surrounding it.</a:t>
            </a:r>
            <a:endParaRPr lang="en-GB" dirty="0"/>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2" ma:contentTypeDescription="Create a new document." ma:contentTypeScope="" ma:versionID="e0a0695c22523925d01065c9b5c26876">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f9e5ac79b459dd73ed08edb7d7b6fd09"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1addb335-fa73-4ad0-b114-1b0c2f1787e5}"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2A852D-2ABA-45AD-9F4B-CFDBB48E0CFE}">
  <ds:schemaRefs>
    <ds:schemaRef ds:uri="http://schemas.microsoft.com/sharepoint/v3/contenttype/forms"/>
  </ds:schemaRefs>
</ds:datastoreItem>
</file>

<file path=customXml/itemProps2.xml><?xml version="1.0" encoding="utf-8"?>
<ds:datastoreItem xmlns:ds="http://schemas.openxmlformats.org/officeDocument/2006/customXml" ds:itemID="{3802E407-4122-4810-B259-354726BD6732}">
  <ds:schemaRefs>
    <ds:schemaRef ds:uri="http://schemas.microsoft.com/office/infopath/2007/PartnerControls"/>
    <ds:schemaRef ds:uri="http://purl.org/dc/dcmitype/"/>
    <ds:schemaRef ds:uri="http://schemas.openxmlformats.org/package/2006/metadata/core-properties"/>
    <ds:schemaRef ds:uri="http://schemas.microsoft.com/office/2006/documentManagement/types"/>
    <ds:schemaRef ds:uri="5919e527-bbc4-47cd-8a70-4c954fa39185"/>
    <ds:schemaRef ds:uri="http://schemas.microsoft.com/office/2006/metadata/properties"/>
    <ds:schemaRef ds:uri="http://purl.org/dc/terms/"/>
    <ds:schemaRef ds:uri="http://purl.org/dc/elements/1.1/"/>
    <ds:schemaRef ds:uri="9f36366d-ec28-41c5-adb7-0d449e171513"/>
    <ds:schemaRef ds:uri="http://www.w3.org/XML/1998/namespace"/>
  </ds:schemaRefs>
</ds:datastoreItem>
</file>

<file path=customXml/itemProps3.xml><?xml version="1.0" encoding="utf-8"?>
<ds:datastoreItem xmlns:ds="http://schemas.openxmlformats.org/officeDocument/2006/customXml" ds:itemID="{DE0EB63E-62BD-4547-B771-C563E64731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9e527-bbc4-47cd-8a70-4c954fa39185"/>
    <ds:schemaRef ds:uri="9f36366d-ec28-41c5-adb7-0d449e171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283</TotalTime>
  <Words>938</Words>
  <Application>Microsoft Office PowerPoint</Application>
  <PresentationFormat>Widescreen</PresentationFormat>
  <Paragraphs>86</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Aptos</vt:lpstr>
      <vt:lpstr>Aptos Display</vt:lpstr>
      <vt:lpstr>Arial</vt:lpstr>
      <vt:lpstr>Calibri</vt:lpstr>
      <vt:lpstr>Comic Sans MS</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9</cp:revision>
  <dcterms:created xsi:type="dcterms:W3CDTF">2024-09-04T07:13:50Z</dcterms:created>
  <dcterms:modified xsi:type="dcterms:W3CDTF">2026-03-11T13:41:29Z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