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61" r:id="rId5"/>
    <p:sldId id="258" r:id="rId6"/>
    <p:sldId id="259" r:id="rId7"/>
    <p:sldId id="260"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608A4EB-AED6-40E1-B04A-F8BEBD38A1F1}" v="12" dt="2026-02-13T15:24:14.2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FC06E-4329-65C7-BE65-6E82CDB3FDE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398BB56-443A-757F-CBC9-87EAB532D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DC58FE7-E87F-F151-FB28-9C24DF55E9BD}"/>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5" name="Footer Placeholder 4">
            <a:extLst>
              <a:ext uri="{FF2B5EF4-FFF2-40B4-BE49-F238E27FC236}">
                <a16:creationId xmlns:a16="http://schemas.microsoft.com/office/drawing/2014/main" id="{FA6A56CD-57A4-3240-DDAA-DB26B518C2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2A3ECD-932F-5CC3-5378-9D4A025AF7F1}"/>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54249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53E33-1CAB-1D14-59ED-67997AC5220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41A1B98-FFF7-80F8-F002-92F083FDC0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896C878-B30B-DD86-B00D-33359AD082ED}"/>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5" name="Footer Placeholder 4">
            <a:extLst>
              <a:ext uri="{FF2B5EF4-FFF2-40B4-BE49-F238E27FC236}">
                <a16:creationId xmlns:a16="http://schemas.microsoft.com/office/drawing/2014/main" id="{2F50C3A7-A381-CF64-D93B-810B4BE01B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1EE916-6247-7811-AAA8-9FA643AC304E}"/>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4529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70E87-08D9-9ACA-E5C4-5D34E8C4ADB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C740EA6-D03A-E7A3-7FD3-58BBAC43BA4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A1D86F0-74BC-37F2-3E4D-A66D002D346B}"/>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5" name="Footer Placeholder 4">
            <a:extLst>
              <a:ext uri="{FF2B5EF4-FFF2-40B4-BE49-F238E27FC236}">
                <a16:creationId xmlns:a16="http://schemas.microsoft.com/office/drawing/2014/main" id="{06A6DE11-A752-6AC9-0426-EEAEE99603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7EE431-1090-FF59-C9F4-1B45C12A667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257719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D1BB1-73CB-D1C1-D587-9DB2E35C588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CF2FFA3-714E-CE28-0524-5415C2A83CB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7CF529D-5293-5FD8-8625-6D8D43B4EE6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27765ED-0B7B-9514-D069-B1FC8DD6FD67}"/>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6" name="Footer Placeholder 5">
            <a:extLst>
              <a:ext uri="{FF2B5EF4-FFF2-40B4-BE49-F238E27FC236}">
                <a16:creationId xmlns:a16="http://schemas.microsoft.com/office/drawing/2014/main" id="{42DBED99-30C8-E10E-90D9-5515BC5A0A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FF059E-8E79-511C-B326-B395E747515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63514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EE4E0-B551-8F01-4EFB-0A3CAAE338B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7859451-DDE7-4DD9-7F2D-D9CCFCC797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77E6F09-95E4-62E7-E2E0-B4A8276515C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BC6CC39-CE7B-7959-693A-92FA8530EA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507D0FA-0CDD-31C8-8A36-F5C39FF5D01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927A43B-61F3-280E-B066-F3D0298AE897}"/>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8" name="Footer Placeholder 7">
            <a:extLst>
              <a:ext uri="{FF2B5EF4-FFF2-40B4-BE49-F238E27FC236}">
                <a16:creationId xmlns:a16="http://schemas.microsoft.com/office/drawing/2014/main" id="{A6C7867D-CAFC-2665-8592-243CE11EC76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E4DDA2-3025-D6F1-333D-CD8B1207309D}"/>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3385073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5AC0C-E9F6-765B-78F4-84C7721F8A7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ED6EE8B-8992-F1DB-5067-211F08EA2315}"/>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4" name="Footer Placeholder 3">
            <a:extLst>
              <a:ext uri="{FF2B5EF4-FFF2-40B4-BE49-F238E27FC236}">
                <a16:creationId xmlns:a16="http://schemas.microsoft.com/office/drawing/2014/main" id="{816FA9E6-0E02-167A-0C3F-13FA8876C0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7B3273-211F-F758-CE02-3AF373BB842F}"/>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60702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354431-1EE4-FA92-8886-1112C3153699}"/>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3" name="Footer Placeholder 2">
            <a:extLst>
              <a:ext uri="{FF2B5EF4-FFF2-40B4-BE49-F238E27FC236}">
                <a16:creationId xmlns:a16="http://schemas.microsoft.com/office/drawing/2014/main" id="{87E246A2-7250-7D91-C670-915B756BF4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7F7A5D-EB55-3966-AB51-707F00406D32}"/>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3047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8F63B-8EF3-0867-F93D-EAD1C649E24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8884876-6698-AB6B-F30A-18F5D85784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7D58D60-27CB-F541-D2D1-9D0F70E0DF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15D48B0-A522-91D7-B1AC-647D4D61FDFD}"/>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6" name="Footer Placeholder 5">
            <a:extLst>
              <a:ext uri="{FF2B5EF4-FFF2-40B4-BE49-F238E27FC236}">
                <a16:creationId xmlns:a16="http://schemas.microsoft.com/office/drawing/2014/main" id="{4E94D62F-4012-6FB3-0CDD-0F5FA53636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A32E66-0916-79D4-37FD-678EA798CD67}"/>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472826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EB065-C068-A121-7043-3BE2949321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B034181-113F-80F3-1C1B-CD6B54850C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F1B8A8-231E-5DEF-C873-01A3F85D22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9851778-6D6A-B25B-BC51-0AA3FAF8DF86}"/>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6" name="Footer Placeholder 5">
            <a:extLst>
              <a:ext uri="{FF2B5EF4-FFF2-40B4-BE49-F238E27FC236}">
                <a16:creationId xmlns:a16="http://schemas.microsoft.com/office/drawing/2014/main" id="{5C070C90-EF1C-D970-FB24-8A6FC7A1BA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025E24-70EA-512F-1F04-814A7AB11235}"/>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635413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7977D-0E47-EEB4-5B3A-F18270174EF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166E143-F9B5-3241-50F0-D177844241A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4D824B9-EED3-51AC-276B-98D8F4C92F8D}"/>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5" name="Footer Placeholder 4">
            <a:extLst>
              <a:ext uri="{FF2B5EF4-FFF2-40B4-BE49-F238E27FC236}">
                <a16:creationId xmlns:a16="http://schemas.microsoft.com/office/drawing/2014/main" id="{0CB36C20-5E66-A7C6-2A37-EF3BF4C70D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F31DC2-7CAD-9ECF-428D-AB289726EAFB}"/>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845594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B1F2D7-C5A0-7583-D465-0A7EBD00498B}"/>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11CD56F-3F37-0F8D-D8CD-8AFA8A8D2E7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1E0B125-1977-B3DB-64A9-BD4284A9809F}"/>
              </a:ext>
            </a:extLst>
          </p:cNvPr>
          <p:cNvSpPr>
            <a:spLocks noGrp="1"/>
          </p:cNvSpPr>
          <p:nvPr>
            <p:ph type="dt" sz="half" idx="10"/>
          </p:nvPr>
        </p:nvSpPr>
        <p:spPr/>
        <p:txBody>
          <a:bodyPr/>
          <a:lstStyle/>
          <a:p>
            <a:fld id="{15854D99-EE4A-417E-9846-1A4845400580}" type="datetimeFigureOut">
              <a:rPr lang="en-GB" smtClean="0"/>
              <a:t>10/03/2026</a:t>
            </a:fld>
            <a:endParaRPr lang="en-GB"/>
          </a:p>
        </p:txBody>
      </p:sp>
      <p:sp>
        <p:nvSpPr>
          <p:cNvPr id="5" name="Footer Placeholder 4">
            <a:extLst>
              <a:ext uri="{FF2B5EF4-FFF2-40B4-BE49-F238E27FC236}">
                <a16:creationId xmlns:a16="http://schemas.microsoft.com/office/drawing/2014/main" id="{7EA145FF-CB33-5C48-0159-DA019CDB0A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265355-A210-9AA3-6636-ABE1FC081579}"/>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43646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666545-BEC1-C052-536C-4AC3ED8B99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EE32776-6625-7AD7-44C0-609562B09C7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B2881B4-ADB3-8873-6915-C5905DEF28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5854D99-EE4A-417E-9846-1A4845400580}" type="datetimeFigureOut">
              <a:rPr lang="en-GB" smtClean="0"/>
              <a:t>10/03/2026</a:t>
            </a:fld>
            <a:endParaRPr lang="en-GB"/>
          </a:p>
        </p:txBody>
      </p:sp>
      <p:sp>
        <p:nvSpPr>
          <p:cNvPr id="5" name="Footer Placeholder 4">
            <a:extLst>
              <a:ext uri="{FF2B5EF4-FFF2-40B4-BE49-F238E27FC236}">
                <a16:creationId xmlns:a16="http://schemas.microsoft.com/office/drawing/2014/main" id="{1A9EFB87-D15F-2EA8-0683-330889B9DB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AD179F0-8256-0827-E9E8-1BCFEA562D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DF71B42-7991-4E41-99C3-F2BD92DA8DAE}" type="slidenum">
              <a:rPr lang="en-GB" smtClean="0"/>
              <a:t>‹#›</a:t>
            </a:fld>
            <a:endParaRPr lang="en-GB"/>
          </a:p>
        </p:txBody>
      </p:sp>
    </p:spTree>
    <p:extLst>
      <p:ext uri="{BB962C8B-B14F-4D97-AF65-F5344CB8AC3E}">
        <p14:creationId xmlns:p14="http://schemas.microsoft.com/office/powerpoint/2010/main" val="107286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E5904F-D4B1-650E-A245-109673EF1124}"/>
            </a:ext>
          </a:extLst>
        </p:cNvPr>
        <p:cNvGrpSpPr/>
        <p:nvPr/>
      </p:nvGrpSpPr>
      <p:grpSpPr>
        <a:xfrm>
          <a:off x="0" y="0"/>
          <a:ext cx="0" cy="0"/>
          <a:chOff x="0" y="0"/>
          <a:chExt cx="0" cy="0"/>
        </a:xfrm>
      </p:grpSpPr>
      <p:sp>
        <p:nvSpPr>
          <p:cNvPr id="2" name="Rounded Rectangle 1">
            <a:extLst>
              <a:ext uri="{FF2B5EF4-FFF2-40B4-BE49-F238E27FC236}">
                <a16:creationId xmlns:a16="http://schemas.microsoft.com/office/drawing/2014/main" id="{B00FD11B-8994-BF22-4123-1AA64763096A}"/>
              </a:ext>
            </a:extLst>
          </p:cNvPr>
          <p:cNvSpPr/>
          <p:nvPr/>
        </p:nvSpPr>
        <p:spPr>
          <a:xfrm>
            <a:off x="1111144" y="56185"/>
            <a:ext cx="10978135" cy="7136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658AA856-D259-078D-7E83-19452C40E38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43992" y="-12678"/>
            <a:ext cx="802169" cy="836024"/>
          </a:xfrm>
          <a:prstGeom prst="rect">
            <a:avLst/>
          </a:prstGeom>
        </p:spPr>
      </p:pic>
      <p:sp>
        <p:nvSpPr>
          <p:cNvPr id="4" name="TextBox 3">
            <a:extLst>
              <a:ext uri="{FF2B5EF4-FFF2-40B4-BE49-F238E27FC236}">
                <a16:creationId xmlns:a16="http://schemas.microsoft.com/office/drawing/2014/main" id="{DCA7D4A8-88BA-D512-3835-16D6025E0880}"/>
              </a:ext>
            </a:extLst>
          </p:cNvPr>
          <p:cNvSpPr txBox="1"/>
          <p:nvPr/>
        </p:nvSpPr>
        <p:spPr>
          <a:xfrm>
            <a:off x="1309753" y="134482"/>
            <a:ext cx="10580915" cy="523220"/>
          </a:xfrm>
          <a:prstGeom prst="rect">
            <a:avLst/>
          </a:prstGeom>
          <a:solidFill>
            <a:schemeClr val="bg1"/>
          </a:solidFill>
          <a:ln>
            <a:solidFill>
              <a:schemeClr val="tx1"/>
            </a:solidFill>
          </a:ln>
        </p:spPr>
        <p:txBody>
          <a:bodyPr wrap="square" rtlCol="0">
            <a:spAutoFit/>
          </a:bodyPr>
          <a:lstStyle/>
          <a:p>
            <a:r>
              <a:rPr lang="en-GB" sz="2800" dirty="0"/>
              <a:t>Whole School Overview – Spring 2</a:t>
            </a:r>
          </a:p>
        </p:txBody>
      </p:sp>
      <p:sp>
        <p:nvSpPr>
          <p:cNvPr id="6" name="Rounded Rectangle 1">
            <a:extLst>
              <a:ext uri="{FF2B5EF4-FFF2-40B4-BE49-F238E27FC236}">
                <a16:creationId xmlns:a16="http://schemas.microsoft.com/office/drawing/2014/main" id="{355F544C-AC38-9CCB-318A-8C2FB0A6ED9F}"/>
              </a:ext>
            </a:extLst>
          </p:cNvPr>
          <p:cNvSpPr/>
          <p:nvPr/>
        </p:nvSpPr>
        <p:spPr>
          <a:xfrm>
            <a:off x="209941" y="875885"/>
            <a:ext cx="11879338" cy="178398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2" name="Rounded Rectangle 1">
            <a:extLst>
              <a:ext uri="{FF2B5EF4-FFF2-40B4-BE49-F238E27FC236}">
                <a16:creationId xmlns:a16="http://schemas.microsoft.com/office/drawing/2014/main" id="{BFCDA3B3-A6BD-4FE8-5871-A3BDFE2960FE}"/>
              </a:ext>
            </a:extLst>
          </p:cNvPr>
          <p:cNvSpPr/>
          <p:nvPr/>
        </p:nvSpPr>
        <p:spPr>
          <a:xfrm>
            <a:off x="209940" y="2800350"/>
            <a:ext cx="3799352" cy="392316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20" name="TextBox 19">
            <a:extLst>
              <a:ext uri="{FF2B5EF4-FFF2-40B4-BE49-F238E27FC236}">
                <a16:creationId xmlns:a16="http://schemas.microsoft.com/office/drawing/2014/main" id="{04A538D1-0AC1-C40D-D675-B993E973573C}"/>
              </a:ext>
            </a:extLst>
          </p:cNvPr>
          <p:cNvSpPr txBox="1"/>
          <p:nvPr/>
        </p:nvSpPr>
        <p:spPr>
          <a:xfrm>
            <a:off x="439687" y="986179"/>
            <a:ext cx="8242089" cy="1569660"/>
          </a:xfrm>
          <a:prstGeom prst="rect">
            <a:avLst/>
          </a:prstGeom>
          <a:solidFill>
            <a:schemeClr val="bg1"/>
          </a:solidFill>
        </p:spPr>
        <p:txBody>
          <a:bodyPr wrap="square" rtlCol="0">
            <a:spAutoFit/>
          </a:bodyPr>
          <a:lstStyle/>
          <a:p>
            <a:pPr algn="ctr"/>
            <a:r>
              <a:rPr lang="en-GB" sz="1600" b="1" u="sng" dirty="0">
                <a:latin typeface="Aptos" panose="020B0004020202020204" pitchFamily="34" charset="0"/>
              </a:rPr>
              <a:t>Whole School Dates  - More details on each event to follow.</a:t>
            </a:r>
          </a:p>
          <a:p>
            <a:r>
              <a:rPr lang="en-GB" sz="1600" dirty="0">
                <a:latin typeface="Aptos" panose="020B0004020202020204" pitchFamily="34" charset="0"/>
              </a:rPr>
              <a:t>6</a:t>
            </a:r>
            <a:r>
              <a:rPr lang="en-GB" sz="1600" baseline="30000" dirty="0">
                <a:latin typeface="Aptos" panose="020B0004020202020204" pitchFamily="34" charset="0"/>
              </a:rPr>
              <a:t>th</a:t>
            </a:r>
            <a:r>
              <a:rPr lang="en-GB" sz="1600" dirty="0">
                <a:latin typeface="Aptos" panose="020B0004020202020204" pitchFamily="34" charset="0"/>
              </a:rPr>
              <a:t> March 2026  - </a:t>
            </a:r>
            <a:r>
              <a:rPr lang="en-GB" sz="1600" b="1" dirty="0">
                <a:latin typeface="Aptos" panose="020B0004020202020204" pitchFamily="34" charset="0"/>
              </a:rPr>
              <a:t>World Book Day activities </a:t>
            </a:r>
            <a:r>
              <a:rPr lang="en-GB" sz="1600" dirty="0">
                <a:latin typeface="Aptos" panose="020B0004020202020204" pitchFamily="34" charset="0"/>
              </a:rPr>
              <a:t>- dressing up in pyjamas or as a book character </a:t>
            </a:r>
          </a:p>
          <a:p>
            <a:r>
              <a:rPr lang="en-GB" sz="1600" dirty="0">
                <a:latin typeface="Aptos" panose="020B0004020202020204" pitchFamily="34" charset="0"/>
              </a:rPr>
              <a:t>20</a:t>
            </a:r>
            <a:r>
              <a:rPr lang="en-GB" sz="1600" baseline="30000" dirty="0">
                <a:latin typeface="Aptos" panose="020B0004020202020204" pitchFamily="34" charset="0"/>
              </a:rPr>
              <a:t>th</a:t>
            </a:r>
            <a:r>
              <a:rPr lang="en-GB" sz="1600" dirty="0">
                <a:latin typeface="Aptos" panose="020B0004020202020204" pitchFamily="34" charset="0"/>
              </a:rPr>
              <a:t> March 2026 - </a:t>
            </a:r>
            <a:r>
              <a:rPr lang="en-GB" sz="1600" b="1" dirty="0">
                <a:latin typeface="Aptos" panose="020B0004020202020204" pitchFamily="34" charset="0"/>
              </a:rPr>
              <a:t>Red Nose Day </a:t>
            </a:r>
            <a:r>
              <a:rPr lang="en-GB" sz="1600" dirty="0">
                <a:latin typeface="Aptos" panose="020B0004020202020204" pitchFamily="34" charset="0"/>
              </a:rPr>
              <a:t>- wear something red, taskmaster challenges and </a:t>
            </a:r>
            <a:r>
              <a:rPr lang="en-GB" sz="1600" b="1" dirty="0">
                <a:latin typeface="Aptos" panose="020B0004020202020204" pitchFamily="34" charset="0"/>
              </a:rPr>
              <a:t>parent craft at 2.30pm.</a:t>
            </a:r>
          </a:p>
          <a:p>
            <a:r>
              <a:rPr lang="en-GB" sz="1600" dirty="0">
                <a:latin typeface="Aptos" panose="020B0004020202020204" pitchFamily="34" charset="0"/>
              </a:rPr>
              <a:t>9</a:t>
            </a:r>
            <a:r>
              <a:rPr lang="en-GB" sz="1600" baseline="30000" dirty="0">
                <a:latin typeface="Aptos" panose="020B0004020202020204" pitchFamily="34" charset="0"/>
              </a:rPr>
              <a:t>th</a:t>
            </a:r>
            <a:r>
              <a:rPr lang="en-GB" sz="1600" dirty="0">
                <a:latin typeface="Aptos" panose="020B0004020202020204" pitchFamily="34" charset="0"/>
              </a:rPr>
              <a:t> March 2026 - </a:t>
            </a:r>
            <a:r>
              <a:rPr lang="en-GB" sz="1600" b="1" dirty="0">
                <a:latin typeface="Aptos" panose="020B0004020202020204" pitchFamily="34" charset="0"/>
              </a:rPr>
              <a:t>Science Week </a:t>
            </a:r>
            <a:r>
              <a:rPr lang="en-GB" sz="1600" dirty="0">
                <a:latin typeface="Aptos" panose="020B0004020202020204" pitchFamily="34" charset="0"/>
              </a:rPr>
              <a:t>– Curiosity: What’s Your Question? Investigations throughout the week and </a:t>
            </a:r>
            <a:r>
              <a:rPr lang="en-GB" sz="1600" b="1" dirty="0">
                <a:latin typeface="Aptos" panose="020B0004020202020204" pitchFamily="34" charset="0"/>
              </a:rPr>
              <a:t>parent science activity in class at 2.30pm.</a:t>
            </a:r>
          </a:p>
        </p:txBody>
      </p:sp>
      <p:sp>
        <p:nvSpPr>
          <p:cNvPr id="25" name="Rectangle 1">
            <a:extLst>
              <a:ext uri="{FF2B5EF4-FFF2-40B4-BE49-F238E27FC236}">
                <a16:creationId xmlns:a16="http://schemas.microsoft.com/office/drawing/2014/main" id="{2518863F-B86B-6DB6-312B-35097C6896E8}"/>
              </a:ext>
            </a:extLst>
          </p:cNvPr>
          <p:cNvSpPr>
            <a:spLocks noChangeArrowheads="1"/>
          </p:cNvSpPr>
          <p:nvPr/>
        </p:nvSpPr>
        <p:spPr bwMode="auto">
          <a:xfrm>
            <a:off x="4264025" y="23431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1026" name="Picture 2" descr="Premium Photo | World Book Day Designed to greeting or celebrate World ...">
            <a:extLst>
              <a:ext uri="{FF2B5EF4-FFF2-40B4-BE49-F238E27FC236}">
                <a16:creationId xmlns:a16="http://schemas.microsoft.com/office/drawing/2014/main" id="{EEE3F9BE-2670-B1C3-FE6E-33043B0D48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9866" y="1036114"/>
            <a:ext cx="1336855" cy="133685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d Nose Day SVG Design and Cut Files | PremiumSVG">
            <a:extLst>
              <a:ext uri="{FF2B5EF4-FFF2-40B4-BE49-F238E27FC236}">
                <a16:creationId xmlns:a16="http://schemas.microsoft.com/office/drawing/2014/main" id="{793B3416-89ED-0F1C-CD2A-6387FF201C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74811" y="1038916"/>
            <a:ext cx="1336855" cy="133685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4953E6AC-5B4D-BCAD-39B0-F66754218533}"/>
              </a:ext>
            </a:extLst>
          </p:cNvPr>
          <p:cNvSpPr txBox="1"/>
          <p:nvPr/>
        </p:nvSpPr>
        <p:spPr>
          <a:xfrm>
            <a:off x="495636" y="2992218"/>
            <a:ext cx="3227960" cy="3539430"/>
          </a:xfrm>
          <a:prstGeom prst="rect">
            <a:avLst/>
          </a:prstGeom>
          <a:solidFill>
            <a:schemeClr val="bg1"/>
          </a:solidFill>
        </p:spPr>
        <p:txBody>
          <a:bodyPr wrap="square" rtlCol="0">
            <a:spAutoFit/>
          </a:bodyPr>
          <a:lstStyle/>
          <a:p>
            <a:pPr algn="ctr"/>
            <a:r>
              <a:rPr lang="en-GB" sz="1600" b="1" u="sng" dirty="0"/>
              <a:t>Reading Buddies </a:t>
            </a:r>
          </a:p>
          <a:p>
            <a:r>
              <a:rPr lang="en-GB" sz="1600" dirty="0"/>
              <a:t>Each week classes partner up with a different year group to read in pairs. Parents are invited to come and join us at 2.30 and read with your child and their reading buddy.</a:t>
            </a:r>
          </a:p>
          <a:p>
            <a:endParaRPr lang="en-GB" sz="1600" dirty="0"/>
          </a:p>
          <a:p>
            <a:r>
              <a:rPr lang="en-GB" sz="1400" b="1" dirty="0"/>
              <a:t>Monday 2</a:t>
            </a:r>
            <a:r>
              <a:rPr lang="en-GB" sz="1400" b="1" baseline="30000" dirty="0"/>
              <a:t>nd</a:t>
            </a:r>
            <a:r>
              <a:rPr lang="en-GB" sz="1400" b="1" dirty="0"/>
              <a:t> March –Y3 and Y6</a:t>
            </a:r>
          </a:p>
          <a:p>
            <a:r>
              <a:rPr lang="en-GB" sz="1400" b="1" dirty="0"/>
              <a:t>Tuesday 3</a:t>
            </a:r>
            <a:r>
              <a:rPr lang="en-GB" sz="1400" b="1" baseline="30000" dirty="0"/>
              <a:t>rd</a:t>
            </a:r>
            <a:r>
              <a:rPr lang="en-GB" sz="1400" b="1" dirty="0"/>
              <a:t> March – Y4 and Y1</a:t>
            </a:r>
          </a:p>
          <a:p>
            <a:r>
              <a:rPr lang="en-GB" sz="1400" b="1" dirty="0"/>
              <a:t>Wednesday 4</a:t>
            </a:r>
            <a:r>
              <a:rPr lang="en-GB" sz="1400" b="1" baseline="30000" dirty="0"/>
              <a:t>th</a:t>
            </a:r>
            <a:r>
              <a:rPr lang="en-GB" sz="1400" b="1" dirty="0"/>
              <a:t> March – Y2 and Y5</a:t>
            </a:r>
          </a:p>
          <a:p>
            <a:endParaRPr lang="en-GB" sz="1600" dirty="0"/>
          </a:p>
          <a:p>
            <a:endParaRPr lang="en-GB" sz="1600" dirty="0"/>
          </a:p>
          <a:p>
            <a:endParaRPr lang="en-GB" sz="1600" dirty="0"/>
          </a:p>
          <a:p>
            <a:endParaRPr lang="en-GB" sz="1600" dirty="0"/>
          </a:p>
        </p:txBody>
      </p:sp>
      <p:pic>
        <p:nvPicPr>
          <p:cNvPr id="1032" name="Picture 8" descr="Free partner reading clipart, Download Free partner reading clipart png ...">
            <a:extLst>
              <a:ext uri="{FF2B5EF4-FFF2-40B4-BE49-F238E27FC236}">
                <a16:creationId xmlns:a16="http://schemas.microsoft.com/office/drawing/2014/main" id="{FC9F3D98-7CD9-E5AF-6567-18A343A222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70282" y="5458537"/>
            <a:ext cx="1078667" cy="1047155"/>
          </a:xfrm>
          <a:prstGeom prst="rect">
            <a:avLst/>
          </a:prstGeom>
          <a:noFill/>
          <a:extLst>
            <a:ext uri="{909E8E84-426E-40DD-AFC4-6F175D3DCCD1}">
              <a14:hiddenFill xmlns:a14="http://schemas.microsoft.com/office/drawing/2010/main">
                <a:solidFill>
                  <a:srgbClr val="FFFFFF"/>
                </a:solidFill>
              </a14:hiddenFill>
            </a:ext>
          </a:extLst>
        </p:spPr>
      </p:pic>
      <p:sp>
        <p:nvSpPr>
          <p:cNvPr id="11" name="Rounded Rectangle 1">
            <a:extLst>
              <a:ext uri="{FF2B5EF4-FFF2-40B4-BE49-F238E27FC236}">
                <a16:creationId xmlns:a16="http://schemas.microsoft.com/office/drawing/2014/main" id="{B4374121-B930-328F-A959-A680390562ED}"/>
              </a:ext>
            </a:extLst>
          </p:cNvPr>
          <p:cNvSpPr/>
          <p:nvPr/>
        </p:nvSpPr>
        <p:spPr>
          <a:xfrm>
            <a:off x="4175515" y="2800350"/>
            <a:ext cx="3799352" cy="392316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3" name="Rounded Rectangle 1">
            <a:extLst>
              <a:ext uri="{FF2B5EF4-FFF2-40B4-BE49-F238E27FC236}">
                <a16:creationId xmlns:a16="http://schemas.microsoft.com/office/drawing/2014/main" id="{3F612A31-E796-1AA1-35F4-1A7B4B6C3578}"/>
              </a:ext>
            </a:extLst>
          </p:cNvPr>
          <p:cNvSpPr/>
          <p:nvPr/>
        </p:nvSpPr>
        <p:spPr>
          <a:xfrm>
            <a:off x="8182708" y="2765882"/>
            <a:ext cx="3799352" cy="3923167"/>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6" name="TextBox 15">
            <a:extLst>
              <a:ext uri="{FF2B5EF4-FFF2-40B4-BE49-F238E27FC236}">
                <a16:creationId xmlns:a16="http://schemas.microsoft.com/office/drawing/2014/main" id="{26CC125C-890C-2944-6191-3978CF1D5F3B}"/>
              </a:ext>
            </a:extLst>
          </p:cNvPr>
          <p:cNvSpPr txBox="1"/>
          <p:nvPr/>
        </p:nvSpPr>
        <p:spPr>
          <a:xfrm>
            <a:off x="4414319" y="2992218"/>
            <a:ext cx="3322912" cy="3539430"/>
          </a:xfrm>
          <a:prstGeom prst="rect">
            <a:avLst/>
          </a:prstGeom>
          <a:solidFill>
            <a:schemeClr val="bg1"/>
          </a:solidFill>
        </p:spPr>
        <p:txBody>
          <a:bodyPr wrap="square" rtlCol="0">
            <a:spAutoFit/>
          </a:bodyPr>
          <a:lstStyle/>
          <a:p>
            <a:pPr algn="ctr"/>
            <a:r>
              <a:rPr lang="en-GB" sz="1600" b="1" u="sng" dirty="0"/>
              <a:t>Weekly Events</a:t>
            </a:r>
          </a:p>
          <a:p>
            <a:r>
              <a:rPr lang="en-GB" sz="1400" b="1" u="sng" dirty="0"/>
              <a:t>Class Assemblies</a:t>
            </a:r>
          </a:p>
          <a:p>
            <a:r>
              <a:rPr lang="en-GB" sz="1400" dirty="0"/>
              <a:t>Thank you to all parents have joined us for their child’s class assembly.</a:t>
            </a:r>
          </a:p>
          <a:p>
            <a:r>
              <a:rPr lang="en-GB" sz="1400" b="1" dirty="0"/>
              <a:t>Tuesday 3</a:t>
            </a:r>
            <a:r>
              <a:rPr lang="en-GB" sz="1400" b="1" baseline="30000" dirty="0"/>
              <a:t>rd</a:t>
            </a:r>
            <a:r>
              <a:rPr lang="en-GB" sz="1400" b="1" dirty="0"/>
              <a:t> March- Y6 Birch</a:t>
            </a:r>
          </a:p>
          <a:p>
            <a:r>
              <a:rPr lang="en-GB" sz="1400" b="1" dirty="0"/>
              <a:t>Tuesday 10</a:t>
            </a:r>
            <a:r>
              <a:rPr lang="en-GB" sz="1400" b="1" baseline="30000" dirty="0"/>
              <a:t>th</a:t>
            </a:r>
            <a:r>
              <a:rPr lang="en-GB" sz="1400" b="1" dirty="0"/>
              <a:t> March  - Y1 Maple</a:t>
            </a:r>
          </a:p>
          <a:p>
            <a:r>
              <a:rPr lang="en-GB" sz="1400" b="1" dirty="0"/>
              <a:t>Tuesday 17</a:t>
            </a:r>
            <a:r>
              <a:rPr lang="en-GB" sz="1400" b="1" baseline="30000" dirty="0"/>
              <a:t>th</a:t>
            </a:r>
            <a:r>
              <a:rPr lang="en-GB" sz="1400" b="1" dirty="0"/>
              <a:t> March – Y2 Chestnut</a:t>
            </a:r>
          </a:p>
          <a:p>
            <a:r>
              <a:rPr lang="en-GB" sz="1400" b="1" dirty="0"/>
              <a:t>Tuesday 24</a:t>
            </a:r>
            <a:r>
              <a:rPr lang="en-GB" sz="1400" b="1" baseline="30000" dirty="0"/>
              <a:t>th</a:t>
            </a:r>
            <a:r>
              <a:rPr lang="en-GB" sz="1400" b="1" dirty="0"/>
              <a:t> March – Y3 Cherry</a:t>
            </a:r>
          </a:p>
          <a:p>
            <a:endParaRPr lang="en-GB" sz="1200" b="1" dirty="0"/>
          </a:p>
          <a:p>
            <a:r>
              <a:rPr lang="en-GB" sz="1400" b="1" dirty="0"/>
              <a:t>Coffee and cake </a:t>
            </a:r>
            <a:r>
              <a:rPr lang="en-GB" sz="1400" dirty="0"/>
              <a:t>-  Tuesdays at 2.30- 3.15pm </a:t>
            </a:r>
          </a:p>
          <a:p>
            <a:r>
              <a:rPr lang="en-GB" sz="1400" b="1" dirty="0"/>
              <a:t>Norfolk Hub </a:t>
            </a:r>
            <a:r>
              <a:rPr lang="en-GB" sz="1400" dirty="0"/>
              <a:t>- Mon 3.15pm and Weds 8.40am.</a:t>
            </a:r>
          </a:p>
          <a:p>
            <a:endParaRPr lang="en-GB" sz="1400" dirty="0"/>
          </a:p>
          <a:p>
            <a:endParaRPr lang="en-GB" sz="1400" dirty="0"/>
          </a:p>
          <a:p>
            <a:endParaRPr lang="en-GB" sz="1400" dirty="0"/>
          </a:p>
        </p:txBody>
      </p:sp>
      <p:sp>
        <p:nvSpPr>
          <p:cNvPr id="17" name="TextBox 16">
            <a:extLst>
              <a:ext uri="{FF2B5EF4-FFF2-40B4-BE49-F238E27FC236}">
                <a16:creationId xmlns:a16="http://schemas.microsoft.com/office/drawing/2014/main" id="{80890506-75B9-3C74-5D7B-B06C0EA4CE74}"/>
              </a:ext>
            </a:extLst>
          </p:cNvPr>
          <p:cNvSpPr txBox="1"/>
          <p:nvPr/>
        </p:nvSpPr>
        <p:spPr>
          <a:xfrm>
            <a:off x="8468404" y="2929104"/>
            <a:ext cx="3227960" cy="3570208"/>
          </a:xfrm>
          <a:prstGeom prst="rect">
            <a:avLst/>
          </a:prstGeom>
          <a:solidFill>
            <a:schemeClr val="bg1"/>
          </a:solidFill>
        </p:spPr>
        <p:txBody>
          <a:bodyPr wrap="square" rtlCol="0">
            <a:spAutoFit/>
          </a:bodyPr>
          <a:lstStyle/>
          <a:p>
            <a:pPr algn="ctr"/>
            <a:r>
              <a:rPr lang="en-GB" sz="1600" b="1" u="sng" dirty="0"/>
              <a:t>Trips and Visits</a:t>
            </a:r>
          </a:p>
          <a:p>
            <a:r>
              <a:rPr lang="en-GB" sz="1600" dirty="0"/>
              <a:t>Y4 Oak swimming every Friday.</a:t>
            </a:r>
          </a:p>
          <a:p>
            <a:r>
              <a:rPr lang="en-GB" sz="1600" dirty="0"/>
              <a:t>Future dates - Y2 Residential on 18</a:t>
            </a:r>
            <a:r>
              <a:rPr lang="en-GB" sz="1600" baseline="30000" dirty="0"/>
              <a:t>th</a:t>
            </a:r>
            <a:r>
              <a:rPr lang="en-GB" sz="1600" dirty="0"/>
              <a:t> and 19</a:t>
            </a:r>
            <a:r>
              <a:rPr lang="en-GB" sz="1600" baseline="30000" dirty="0"/>
              <a:t>th</a:t>
            </a:r>
            <a:r>
              <a:rPr lang="en-GB" sz="1600" dirty="0"/>
              <a:t> May.</a:t>
            </a:r>
          </a:p>
          <a:p>
            <a:endParaRPr lang="en-GB" sz="1600" dirty="0"/>
          </a:p>
          <a:p>
            <a:pPr algn="ctr"/>
            <a:r>
              <a:rPr lang="en-GB" sz="1600" b="1" u="sng" dirty="0"/>
              <a:t>Forest School</a:t>
            </a:r>
          </a:p>
          <a:p>
            <a:r>
              <a:rPr lang="en-GB" sz="1600" dirty="0"/>
              <a:t>Y3 Holly will have forest school on either Wednesday or Thursday starting 11</a:t>
            </a:r>
            <a:r>
              <a:rPr lang="en-GB" sz="1600" baseline="30000" dirty="0"/>
              <a:t>th</a:t>
            </a:r>
            <a:r>
              <a:rPr lang="en-GB" sz="1600" dirty="0"/>
              <a:t> Feb and finishing on Thursday 26</a:t>
            </a:r>
            <a:r>
              <a:rPr lang="en-GB" sz="1600" baseline="30000" dirty="0"/>
              <a:t>th</a:t>
            </a:r>
            <a:r>
              <a:rPr lang="en-GB" sz="1600" dirty="0"/>
              <a:t>  March</a:t>
            </a:r>
          </a:p>
          <a:p>
            <a:endParaRPr lang="en-GB" sz="1600" dirty="0"/>
          </a:p>
          <a:p>
            <a:r>
              <a:rPr lang="en-GB" dirty="0"/>
              <a:t> </a:t>
            </a:r>
            <a:endParaRPr lang="en-GB" sz="1600" dirty="0"/>
          </a:p>
          <a:p>
            <a:endParaRPr lang="en-GB" sz="1600" dirty="0"/>
          </a:p>
          <a:p>
            <a:endParaRPr lang="en-GB" sz="1600" dirty="0"/>
          </a:p>
        </p:txBody>
      </p:sp>
      <p:pic>
        <p:nvPicPr>
          <p:cNvPr id="1034" name="Picture 10" descr="Year 4/5 (Justice League) Forest School begins! – Caldew Lea Primary School">
            <a:extLst>
              <a:ext uri="{FF2B5EF4-FFF2-40B4-BE49-F238E27FC236}">
                <a16:creationId xmlns:a16="http://schemas.microsoft.com/office/drawing/2014/main" id="{5AD046FC-96CD-887D-3376-C7D7A866508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65288" y="5532031"/>
            <a:ext cx="1800330" cy="90016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Why food banks? | The Friend">
            <a:extLst>
              <a:ext uri="{FF2B5EF4-FFF2-40B4-BE49-F238E27FC236}">
                <a16:creationId xmlns:a16="http://schemas.microsoft.com/office/drawing/2014/main" id="{21313870-E8D3-A4D4-DEF6-8CF9B1108E8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flipH="1">
            <a:off x="5201935" y="5647822"/>
            <a:ext cx="1788129" cy="851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15178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111144" y="56185"/>
            <a:ext cx="10978135" cy="7136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43992" y="-12678"/>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134482"/>
            <a:ext cx="10580915" cy="523220"/>
          </a:xfrm>
          <a:prstGeom prst="rect">
            <a:avLst/>
          </a:prstGeom>
          <a:solidFill>
            <a:schemeClr val="bg1"/>
          </a:solidFill>
          <a:ln>
            <a:solidFill>
              <a:schemeClr val="tx1"/>
            </a:solidFill>
          </a:ln>
        </p:spPr>
        <p:txBody>
          <a:bodyPr wrap="square" rtlCol="0">
            <a:spAutoFit/>
          </a:bodyPr>
          <a:lstStyle/>
          <a:p>
            <a:r>
              <a:rPr lang="en-GB" sz="2800" dirty="0"/>
              <a:t>Whole School Curriculum Overview – Spring 2</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209941" y="875885"/>
            <a:ext cx="11879338" cy="109089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2" name="Rounded Rectangle 1">
            <a:extLst>
              <a:ext uri="{FF2B5EF4-FFF2-40B4-BE49-F238E27FC236}">
                <a16:creationId xmlns:a16="http://schemas.microsoft.com/office/drawing/2014/main" id="{39708233-3EE3-003B-FFEF-3E4E59C7950A}"/>
              </a:ext>
            </a:extLst>
          </p:cNvPr>
          <p:cNvSpPr/>
          <p:nvPr/>
        </p:nvSpPr>
        <p:spPr>
          <a:xfrm>
            <a:off x="5172395" y="2089455"/>
            <a:ext cx="6718273" cy="3108543"/>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8" name="TextBox 17">
            <a:extLst>
              <a:ext uri="{FF2B5EF4-FFF2-40B4-BE49-F238E27FC236}">
                <a16:creationId xmlns:a16="http://schemas.microsoft.com/office/drawing/2014/main" id="{A7390E30-173E-3BCE-6432-623518765DF1}"/>
              </a:ext>
            </a:extLst>
          </p:cNvPr>
          <p:cNvSpPr txBox="1"/>
          <p:nvPr/>
        </p:nvSpPr>
        <p:spPr>
          <a:xfrm>
            <a:off x="5395966" y="2206203"/>
            <a:ext cx="6079252" cy="2893100"/>
          </a:xfrm>
          <a:prstGeom prst="rect">
            <a:avLst/>
          </a:prstGeom>
          <a:solidFill>
            <a:schemeClr val="bg1"/>
          </a:solidFill>
        </p:spPr>
        <p:txBody>
          <a:bodyPr wrap="square" rtlCol="0">
            <a:spAutoFit/>
          </a:bodyPr>
          <a:lstStyle/>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Each week we have a different whole school question that we focus on in class and assemblies. These are this half terms questions:</a:t>
            </a:r>
          </a:p>
          <a:p>
            <a:endParaRPr lang="en-GB" sz="1400" dirty="0">
              <a:effectLst/>
              <a:latin typeface="Aptos" panose="020B0004020202020204" pitchFamily="34" charset="0"/>
              <a:ea typeface="Times New Roman" panose="02020603050405020304" pitchFamily="18" charset="0"/>
              <a:cs typeface="Times New Roman" panose="02020603050405020304" pitchFamily="18" charset="0"/>
            </a:endParaRP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What makes you, you?</a:t>
            </a: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What makes you special?</a:t>
            </a: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How are we similar and different from each other?</a:t>
            </a: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How have different cultures helped to make the UK an amazing place to live?</a:t>
            </a:r>
          </a:p>
          <a:p>
            <a:r>
              <a:rPr lang="en-GB" sz="1400" dirty="0">
                <a:effectLst/>
                <a:latin typeface="Aptos" panose="020B0004020202020204" pitchFamily="34" charset="0"/>
                <a:ea typeface="Times New Roman" panose="02020603050405020304" pitchFamily="18" charset="0"/>
                <a:cs typeface="Times New Roman" panose="02020603050405020304" pitchFamily="18" charset="0"/>
              </a:rPr>
              <a:t>How can we be inclusive of all people especially people who are different to us?</a:t>
            </a:r>
          </a:p>
          <a:p>
            <a:endParaRPr lang="en-GB" sz="1400" dirty="0">
              <a:latin typeface="Aptos" panose="020B0004020202020204" pitchFamily="34" charset="0"/>
              <a:ea typeface="Times New Roman" panose="02020603050405020304" pitchFamily="18" charset="0"/>
              <a:cs typeface="Times New Roman" panose="02020603050405020304" pitchFamily="18" charset="0"/>
            </a:endParaRPr>
          </a:p>
          <a:p>
            <a:r>
              <a:rPr lang="en-GB" sz="1400" b="1" u="sng" dirty="0">
                <a:effectLst/>
                <a:latin typeface="Aptos" panose="020B0004020202020204" pitchFamily="34" charset="0"/>
                <a:ea typeface="Times New Roman" panose="02020603050405020304" pitchFamily="18" charset="0"/>
                <a:cs typeface="Times New Roman" panose="02020603050405020304" pitchFamily="18" charset="0"/>
              </a:rPr>
              <a:t>Norfolk Navigators - </a:t>
            </a:r>
            <a:r>
              <a:rPr lang="en-GB" sz="1400" dirty="0">
                <a:latin typeface="Aptos" panose="020B0004020202020204" pitchFamily="34" charset="0"/>
                <a:ea typeface="Times New Roman" panose="02020603050405020304" pitchFamily="18" charset="0"/>
                <a:cs typeface="Times New Roman" panose="02020603050405020304" pitchFamily="18" charset="0"/>
              </a:rPr>
              <a:t>We are curious</a:t>
            </a:r>
          </a:p>
          <a:p>
            <a:r>
              <a:rPr lang="en-GB" sz="1400" b="1" u="sng" dirty="0">
                <a:latin typeface="Aptos" panose="020B0004020202020204" pitchFamily="34" charset="0"/>
                <a:ea typeface="Times New Roman" panose="02020603050405020304" pitchFamily="18" charset="0"/>
                <a:cs typeface="Times New Roman" panose="02020603050405020304" pitchFamily="18" charset="0"/>
              </a:rPr>
              <a:t>British Values </a:t>
            </a:r>
            <a:r>
              <a:rPr lang="en-GB" sz="1400" dirty="0">
                <a:latin typeface="Aptos" panose="020B0004020202020204" pitchFamily="34" charset="0"/>
                <a:ea typeface="Times New Roman" panose="02020603050405020304" pitchFamily="18" charset="0"/>
                <a:cs typeface="Times New Roman" panose="02020603050405020304" pitchFamily="18" charset="0"/>
              </a:rPr>
              <a:t>- Mutual respect and tolerance of different faiths and beliefs</a:t>
            </a:r>
          </a:p>
          <a:p>
            <a:endParaRPr lang="en-GB" sz="1400" dirty="0">
              <a:latin typeface="Aptos" panose="020B0004020202020204" pitchFamily="34" charset="0"/>
              <a:ea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F474F4CD-CD2E-9A65-23FF-1A18C1EFDE4F}"/>
              </a:ext>
            </a:extLst>
          </p:cNvPr>
          <p:cNvSpPr txBox="1"/>
          <p:nvPr/>
        </p:nvSpPr>
        <p:spPr>
          <a:xfrm>
            <a:off x="334297" y="946812"/>
            <a:ext cx="11556371" cy="954107"/>
          </a:xfrm>
          <a:prstGeom prst="rect">
            <a:avLst/>
          </a:prstGeom>
          <a:solidFill>
            <a:schemeClr val="bg1"/>
          </a:solidFill>
        </p:spPr>
        <p:txBody>
          <a:bodyPr wrap="square" rtlCol="0">
            <a:spAutoFit/>
          </a:bodyPr>
          <a:lstStyle/>
          <a:p>
            <a:r>
              <a:rPr lang="en-GB" sz="1400" b="0" i="0" dirty="0">
                <a:solidFill>
                  <a:srgbClr val="222222"/>
                </a:solidFill>
                <a:effectLst/>
                <a:highlight>
                  <a:srgbClr val="FFFFFF"/>
                </a:highlight>
                <a:latin typeface="Aptos" panose="020B0004020202020204" pitchFamily="34" charset="0"/>
              </a:rPr>
              <a:t>At Norfolk, our curriculum is designed to provide our children with lots of new experiences so that they link their learning the world in which we live. We want to help them understand themselves </a:t>
            </a:r>
            <a:r>
              <a:rPr lang="en-GB" sz="1400" dirty="0">
                <a:solidFill>
                  <a:srgbClr val="222222"/>
                </a:solidFill>
                <a:highlight>
                  <a:srgbClr val="FFFFFF"/>
                </a:highlight>
                <a:latin typeface="Aptos" panose="020B0004020202020204" pitchFamily="34" charset="0"/>
              </a:rPr>
              <a:t>and how </a:t>
            </a:r>
            <a:r>
              <a:rPr lang="en-GB" sz="1400" b="0" i="0" dirty="0">
                <a:solidFill>
                  <a:srgbClr val="222222"/>
                </a:solidFill>
                <a:effectLst/>
                <a:highlight>
                  <a:srgbClr val="FFFFFF"/>
                </a:highlight>
                <a:latin typeface="Aptos" panose="020B0004020202020204" pitchFamily="34" charset="0"/>
              </a:rPr>
              <a:t>to be good citizens. We will teach them about how past events have changed the world in which we live and how we can make a difference. Each half term we have a whole school</a:t>
            </a:r>
            <a:r>
              <a:rPr lang="en-GB" sz="1400" dirty="0">
                <a:solidFill>
                  <a:srgbClr val="222222"/>
                </a:solidFill>
                <a:highlight>
                  <a:srgbClr val="FFFFFF"/>
                </a:highlight>
                <a:latin typeface="Aptos" panose="020B0004020202020204" pitchFamily="34" charset="0"/>
              </a:rPr>
              <a:t> Big Idea that we focus on in our assemblies and our learning in the classroom. This half term our Big Idea is </a:t>
            </a:r>
            <a:r>
              <a:rPr lang="en-GB" sz="1400" b="1" u="sng" dirty="0">
                <a:solidFill>
                  <a:srgbClr val="222222"/>
                </a:solidFill>
                <a:highlight>
                  <a:srgbClr val="FFFFFF"/>
                </a:highlight>
                <a:latin typeface="Aptos" panose="020B0004020202020204" pitchFamily="34" charset="0"/>
              </a:rPr>
              <a:t>Diversity and Identity</a:t>
            </a:r>
            <a:r>
              <a:rPr lang="en-GB" sz="1400" dirty="0">
                <a:solidFill>
                  <a:srgbClr val="222222"/>
                </a:solidFill>
                <a:highlight>
                  <a:srgbClr val="FFFFFF"/>
                </a:highlight>
                <a:latin typeface="Aptos" panose="020B0004020202020204" pitchFamily="34" charset="0"/>
              </a:rPr>
              <a:t>. </a:t>
            </a:r>
            <a:endParaRPr lang="en-GB" sz="1400" dirty="0">
              <a:latin typeface="Aptos" panose="020B0004020202020204" pitchFamily="34" charset="0"/>
            </a:endParaRPr>
          </a:p>
        </p:txBody>
      </p:sp>
      <p:sp>
        <p:nvSpPr>
          <p:cNvPr id="25" name="Rectangle 1">
            <a:extLst>
              <a:ext uri="{FF2B5EF4-FFF2-40B4-BE49-F238E27FC236}">
                <a16:creationId xmlns:a16="http://schemas.microsoft.com/office/drawing/2014/main" id="{24A471C9-594C-6741-5ED3-071AE7CD1C09}"/>
              </a:ext>
            </a:extLst>
          </p:cNvPr>
          <p:cNvSpPr>
            <a:spLocks noChangeArrowheads="1"/>
          </p:cNvSpPr>
          <p:nvPr/>
        </p:nvSpPr>
        <p:spPr bwMode="auto">
          <a:xfrm>
            <a:off x="4264025" y="23431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8" name="Picture 27">
            <a:extLst>
              <a:ext uri="{FF2B5EF4-FFF2-40B4-BE49-F238E27FC236}">
                <a16:creationId xmlns:a16="http://schemas.microsoft.com/office/drawing/2014/main" id="{D72125FE-F313-698E-BA6D-1A2B58103414}"/>
              </a:ext>
            </a:extLst>
          </p:cNvPr>
          <p:cNvPicPr>
            <a:picLocks noChangeAspect="1"/>
          </p:cNvPicPr>
          <p:nvPr/>
        </p:nvPicPr>
        <p:blipFill>
          <a:blip r:embed="rId3"/>
          <a:stretch>
            <a:fillRect/>
          </a:stretch>
        </p:blipFill>
        <p:spPr>
          <a:xfrm>
            <a:off x="-3515323" y="2397326"/>
            <a:ext cx="8464210" cy="4080572"/>
          </a:xfrm>
          <a:prstGeom prst="rect">
            <a:avLst/>
          </a:prstGeom>
        </p:spPr>
      </p:pic>
      <p:sp>
        <p:nvSpPr>
          <p:cNvPr id="34" name="Rounded Rectangle 1">
            <a:extLst>
              <a:ext uri="{FF2B5EF4-FFF2-40B4-BE49-F238E27FC236}">
                <a16:creationId xmlns:a16="http://schemas.microsoft.com/office/drawing/2014/main" id="{57F00750-7C6D-C3CA-BFF8-553FB3292FF3}"/>
              </a:ext>
            </a:extLst>
          </p:cNvPr>
          <p:cNvSpPr/>
          <p:nvPr/>
        </p:nvSpPr>
        <p:spPr>
          <a:xfrm>
            <a:off x="185621" y="5197997"/>
            <a:ext cx="1849523" cy="1603817"/>
          </a:xfrm>
          <a:prstGeom prst="roundRect">
            <a:avLst/>
          </a:prstGeom>
          <a:solidFill>
            <a:srgbClr val="FFFF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EFE39942-B860-608B-6537-D2B65200ADE2}"/>
              </a:ext>
            </a:extLst>
          </p:cNvPr>
          <p:cNvSpPr txBox="1"/>
          <p:nvPr/>
        </p:nvSpPr>
        <p:spPr>
          <a:xfrm>
            <a:off x="301332" y="5366425"/>
            <a:ext cx="1582675" cy="1077218"/>
          </a:xfrm>
          <a:prstGeom prst="rect">
            <a:avLst/>
          </a:prstGeom>
          <a:solidFill>
            <a:schemeClr val="bg1"/>
          </a:solidFill>
        </p:spPr>
        <p:txBody>
          <a:bodyPr wrap="square" rtlCol="0">
            <a:spAutoFit/>
          </a:bodyPr>
          <a:lstStyle/>
          <a:p>
            <a:r>
              <a:rPr lang="en-GB" sz="1600">
                <a:latin typeface="Aptos" panose="020B0004020202020204" pitchFamily="34" charset="0"/>
                <a:ea typeface="Times New Roman" panose="02020603050405020304" pitchFamily="18" charset="0"/>
                <a:cs typeface="Times New Roman" panose="02020603050405020304" pitchFamily="18" charset="0"/>
              </a:rPr>
              <a:t>Each year group has a text linked to Peace and Freedom.</a:t>
            </a:r>
          </a:p>
        </p:txBody>
      </p:sp>
      <p:pic>
        <p:nvPicPr>
          <p:cNvPr id="7" name="Picture 6">
            <a:extLst>
              <a:ext uri="{FF2B5EF4-FFF2-40B4-BE49-F238E27FC236}">
                <a16:creationId xmlns:a16="http://schemas.microsoft.com/office/drawing/2014/main" id="{428D9472-2AF1-120E-1496-DCD03EAC0C0C}"/>
              </a:ext>
            </a:extLst>
          </p:cNvPr>
          <p:cNvPicPr>
            <a:picLocks noChangeAspect="1"/>
          </p:cNvPicPr>
          <p:nvPr/>
        </p:nvPicPr>
        <p:blipFill>
          <a:blip r:embed="rId4"/>
          <a:stretch>
            <a:fillRect/>
          </a:stretch>
        </p:blipFill>
        <p:spPr>
          <a:xfrm>
            <a:off x="2400848" y="5268321"/>
            <a:ext cx="8596105" cy="1463167"/>
          </a:xfrm>
          <a:prstGeom prst="rect">
            <a:avLst/>
          </a:prstGeom>
        </p:spPr>
      </p:pic>
    </p:spTree>
    <p:extLst>
      <p:ext uri="{BB962C8B-B14F-4D97-AF65-F5344CB8AC3E}">
        <p14:creationId xmlns:p14="http://schemas.microsoft.com/office/powerpoint/2010/main" val="21834080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13379"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354375" cy="523220"/>
          </a:xfrm>
          <a:prstGeom prst="rect">
            <a:avLst/>
          </a:prstGeom>
          <a:solidFill>
            <a:schemeClr val="bg1"/>
          </a:solidFill>
          <a:ln>
            <a:solidFill>
              <a:schemeClr val="tx1"/>
            </a:solidFill>
          </a:ln>
        </p:spPr>
        <p:txBody>
          <a:bodyPr wrap="square" rtlCol="0">
            <a:spAutoFit/>
          </a:bodyPr>
          <a:lstStyle/>
          <a:p>
            <a:r>
              <a:rPr lang="en-GB" sz="2800"/>
              <a:t>Curriculum Overview</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6168502" cy="523220"/>
          </a:xfrm>
          <a:prstGeom prst="rect">
            <a:avLst/>
          </a:prstGeom>
          <a:noFill/>
          <a:ln>
            <a:solidFill>
              <a:schemeClr val="tx1"/>
            </a:solidFill>
          </a:ln>
        </p:spPr>
        <p:txBody>
          <a:bodyPr wrap="square" lIns="91440" tIns="45720" rIns="91440" bIns="45720" rtlCol="0" anchor="t">
            <a:spAutoFit/>
          </a:bodyPr>
          <a:lstStyle/>
          <a:p>
            <a:r>
              <a:rPr lang="en-GB" sz="2800" dirty="0"/>
              <a:t> Reception FS2  – Spring 2</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998276"/>
            <a:ext cx="3903404" cy="2808355"/>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102721" y="3957115"/>
            <a:ext cx="3903404" cy="2808355"/>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096683" y="968539"/>
            <a:ext cx="3903404" cy="2808355"/>
          </a:xfrm>
          <a:prstGeom prst="roundRect">
            <a:avLst/>
          </a:prstGeom>
          <a:solidFill>
            <a:schemeClr val="accent6">
              <a:lumMod val="60000"/>
              <a:lumOff val="4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51692" y="959190"/>
            <a:ext cx="3903404" cy="2808355"/>
          </a:xfrm>
          <a:prstGeom prst="roundRect">
            <a:avLst/>
          </a:prstGeom>
          <a:solidFill>
            <a:srgbClr val="FF0000"/>
          </a:solid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096683" y="3957115"/>
            <a:ext cx="3903404" cy="2808355"/>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12838" y="3957115"/>
            <a:ext cx="3903404" cy="2808355"/>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C9689B2E-B443-32D0-20A8-A0885DD982BD}"/>
              </a:ext>
            </a:extLst>
          </p:cNvPr>
          <p:cNvSpPr txBox="1"/>
          <p:nvPr/>
        </p:nvSpPr>
        <p:spPr>
          <a:xfrm>
            <a:off x="4327740" y="1480479"/>
            <a:ext cx="3441290" cy="2031325"/>
          </a:xfrm>
          <a:prstGeom prst="rect">
            <a:avLst/>
          </a:prstGeom>
          <a:solidFill>
            <a:schemeClr val="bg1"/>
          </a:solidFill>
        </p:spPr>
        <p:txBody>
          <a:bodyPr wrap="square" rtlCol="0">
            <a:spAutoFit/>
          </a:bodyPr>
          <a:lstStyle/>
          <a:p>
            <a:r>
              <a:rPr lang="en-GB" sz="1800" dirty="0"/>
              <a:t>Maths</a:t>
            </a:r>
          </a:p>
          <a:p>
            <a:r>
              <a:rPr lang="en-GB" dirty="0"/>
              <a:t>We will continue to look counting, ordinality and cardinality. We will focus on numbers beyond 5 and look at the composition of numbers 5-10. </a:t>
            </a:r>
            <a:endParaRPr lang="en-GB" sz="1800" dirty="0"/>
          </a:p>
        </p:txBody>
      </p:sp>
      <p:sp>
        <p:nvSpPr>
          <p:cNvPr id="16" name="TextBox 15">
            <a:extLst>
              <a:ext uri="{FF2B5EF4-FFF2-40B4-BE49-F238E27FC236}">
                <a16:creationId xmlns:a16="http://schemas.microsoft.com/office/drawing/2014/main" id="{048B70C3-6E7C-8829-41C3-D1FBC1FB1FC1}"/>
              </a:ext>
            </a:extLst>
          </p:cNvPr>
          <p:cNvSpPr txBox="1"/>
          <p:nvPr/>
        </p:nvSpPr>
        <p:spPr>
          <a:xfrm>
            <a:off x="8449050" y="1217348"/>
            <a:ext cx="3441290" cy="923330"/>
          </a:xfrm>
          <a:prstGeom prst="rect">
            <a:avLst/>
          </a:prstGeom>
          <a:solidFill>
            <a:schemeClr val="bg1"/>
          </a:solidFill>
        </p:spPr>
        <p:txBody>
          <a:bodyPr wrap="square" rtlCol="0">
            <a:spAutoFit/>
          </a:bodyPr>
          <a:lstStyle/>
          <a:p>
            <a:r>
              <a:rPr lang="en-GB" dirty="0"/>
              <a:t>Geography – We will look at our local area and map out our route to Norfolk Park. </a:t>
            </a:r>
            <a:endParaRPr lang="en-GB" sz="1800" dirty="0">
              <a:effectLst/>
              <a:ea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3BC2BBF0-73E9-8869-E81C-DE3B5A542340}"/>
              </a:ext>
            </a:extLst>
          </p:cNvPr>
          <p:cNvSpPr txBox="1"/>
          <p:nvPr/>
        </p:nvSpPr>
        <p:spPr>
          <a:xfrm>
            <a:off x="333778" y="4207130"/>
            <a:ext cx="3441290" cy="2031325"/>
          </a:xfrm>
          <a:prstGeom prst="rect">
            <a:avLst/>
          </a:prstGeom>
          <a:solidFill>
            <a:schemeClr val="bg1"/>
          </a:solidFill>
        </p:spPr>
        <p:txBody>
          <a:bodyPr wrap="square" rtlCol="0">
            <a:spAutoFit/>
          </a:bodyPr>
          <a:lstStyle/>
          <a:p>
            <a:r>
              <a:rPr lang="en-GB" sz="1800" dirty="0"/>
              <a:t>PE</a:t>
            </a:r>
          </a:p>
          <a:p>
            <a:r>
              <a:rPr lang="en-GB" dirty="0"/>
              <a:t>We will be doing anther dance unit in our PE lessons. We will learn about the importance of staying fit and healthy. We will continue to work on co-ordination, balance and agility.</a:t>
            </a:r>
            <a:endParaRPr lang="en-GB" sz="1800" dirty="0"/>
          </a:p>
        </p:txBody>
      </p:sp>
      <p:sp>
        <p:nvSpPr>
          <p:cNvPr id="18" name="TextBox 17">
            <a:extLst>
              <a:ext uri="{FF2B5EF4-FFF2-40B4-BE49-F238E27FC236}">
                <a16:creationId xmlns:a16="http://schemas.microsoft.com/office/drawing/2014/main" id="{A7390E30-173E-3BCE-6432-623518765DF1}"/>
              </a:ext>
            </a:extLst>
          </p:cNvPr>
          <p:cNvSpPr txBox="1"/>
          <p:nvPr/>
        </p:nvSpPr>
        <p:spPr>
          <a:xfrm>
            <a:off x="4327740" y="4207130"/>
            <a:ext cx="3441290" cy="2308324"/>
          </a:xfrm>
          <a:prstGeom prst="rect">
            <a:avLst/>
          </a:prstGeom>
          <a:solidFill>
            <a:schemeClr val="bg1"/>
          </a:solidFill>
        </p:spPr>
        <p:txBody>
          <a:bodyPr wrap="square" rtlCol="0">
            <a:spAutoFit/>
          </a:bodyPr>
          <a:lstStyle/>
          <a:p>
            <a:r>
              <a:rPr lang="en-GB" dirty="0"/>
              <a:t>Science: We will continue to learn about the season and weather patterns. We will  investigate different clothes people wear around the world and why</a:t>
            </a:r>
            <a:r>
              <a:rPr lang="en-GB" u="sng" dirty="0"/>
              <a:t>.</a:t>
            </a:r>
            <a:endParaRPr lang="en-GB" dirty="0"/>
          </a:p>
          <a:p>
            <a:r>
              <a:rPr lang="en-GB" dirty="0"/>
              <a:t>We will observe animals and the natural world.</a:t>
            </a:r>
            <a:endParaRPr lang="en-GB" dirty="0">
              <a:latin typeface="Calibri" panose="020F0502020204030204" pitchFamily="34" charset="0"/>
              <a:ea typeface="Calibri" panose="020F0502020204030204" pitchFamily="34" charset="0"/>
            </a:endParaRPr>
          </a:p>
        </p:txBody>
      </p:sp>
      <p:sp>
        <p:nvSpPr>
          <p:cNvPr id="19" name="TextBox 18">
            <a:extLst>
              <a:ext uri="{FF2B5EF4-FFF2-40B4-BE49-F238E27FC236}">
                <a16:creationId xmlns:a16="http://schemas.microsoft.com/office/drawing/2014/main" id="{709878FF-CEB5-5F53-11AB-3C1EC10685EF}"/>
              </a:ext>
            </a:extLst>
          </p:cNvPr>
          <p:cNvSpPr txBox="1"/>
          <p:nvPr/>
        </p:nvSpPr>
        <p:spPr>
          <a:xfrm>
            <a:off x="8343895" y="4163324"/>
            <a:ext cx="3441290" cy="2308324"/>
          </a:xfrm>
          <a:prstGeom prst="rect">
            <a:avLst/>
          </a:prstGeom>
          <a:solidFill>
            <a:schemeClr val="bg1"/>
          </a:solidFill>
        </p:spPr>
        <p:txBody>
          <a:bodyPr wrap="square" rtlCol="0">
            <a:spAutoFit/>
          </a:bodyPr>
          <a:lstStyle/>
          <a:p>
            <a:r>
              <a:rPr lang="en-GB" sz="1800" dirty="0"/>
              <a:t>Citizenship – RSHE and RE</a:t>
            </a:r>
          </a:p>
          <a:p>
            <a:r>
              <a:rPr lang="en-GB" sz="1800" dirty="0">
                <a:effectLst/>
                <a:ea typeface="Times New Roman" panose="02020603050405020304" pitchFamily="18" charset="0"/>
                <a:cs typeface="Cambria" panose="02040503050406030204" pitchFamily="18" charset="0"/>
              </a:rPr>
              <a:t>RSHE: We will expl</a:t>
            </a:r>
            <a:r>
              <a:rPr lang="en-GB" dirty="0">
                <a:ea typeface="Times New Roman" panose="02020603050405020304" pitchFamily="18" charset="0"/>
                <a:cs typeface="Cambria" panose="02040503050406030204" pitchFamily="18" charset="0"/>
              </a:rPr>
              <a:t>ore h</a:t>
            </a:r>
            <a:r>
              <a:rPr lang="en-GB" dirty="0"/>
              <a:t>ow are people different from me? And</a:t>
            </a:r>
          </a:p>
          <a:p>
            <a:r>
              <a:rPr lang="en-GB" dirty="0"/>
              <a:t>How is life different for people living around the world?</a:t>
            </a:r>
            <a:endParaRPr lang="en-GB" sz="1800" dirty="0">
              <a:effectLst/>
              <a:ea typeface="Times New Roman" panose="02020603050405020304" pitchFamily="18" charset="0"/>
              <a:cs typeface="Cambria" panose="02040503050406030204" pitchFamily="18" charset="0"/>
            </a:endParaRPr>
          </a:p>
          <a:p>
            <a:r>
              <a:rPr lang="en-GB" dirty="0"/>
              <a:t>RE: We will learn about The Easter Story and how people celebrate differently. </a:t>
            </a:r>
            <a:endParaRPr lang="en-GB" sz="1800" dirty="0"/>
          </a:p>
        </p:txBody>
      </p:sp>
      <p:sp>
        <p:nvSpPr>
          <p:cNvPr id="20" name="TextBox 19">
            <a:extLst>
              <a:ext uri="{FF2B5EF4-FFF2-40B4-BE49-F238E27FC236}">
                <a16:creationId xmlns:a16="http://schemas.microsoft.com/office/drawing/2014/main" id="{F474F4CD-CD2E-9A65-23FF-1A18C1EFDE4F}"/>
              </a:ext>
            </a:extLst>
          </p:cNvPr>
          <p:cNvSpPr txBox="1"/>
          <p:nvPr/>
        </p:nvSpPr>
        <p:spPr>
          <a:xfrm>
            <a:off x="364669" y="1109928"/>
            <a:ext cx="3410399" cy="2585323"/>
          </a:xfrm>
          <a:prstGeom prst="rect">
            <a:avLst/>
          </a:prstGeom>
          <a:solidFill>
            <a:schemeClr val="bg1"/>
          </a:solidFill>
        </p:spPr>
        <p:txBody>
          <a:bodyPr wrap="square" rtlCol="0">
            <a:spAutoFit/>
          </a:bodyPr>
          <a:lstStyle/>
          <a:p>
            <a:r>
              <a:rPr lang="en-GB" sz="1800" dirty="0"/>
              <a:t>Reading and writing</a:t>
            </a:r>
          </a:p>
          <a:p>
            <a:r>
              <a:rPr lang="en-GB" dirty="0"/>
              <a:t>We will be reading The Big Dreaming, Here’s a Little Poem</a:t>
            </a:r>
          </a:p>
          <a:p>
            <a:r>
              <a:rPr lang="en-GB" dirty="0"/>
              <a:t>And Mama Panya’s Pancakes. We will be writing labels, captions and simple sentences, using our ‘Fred Fingers’ to spell. </a:t>
            </a:r>
          </a:p>
          <a:p>
            <a:r>
              <a:rPr lang="en-GB" sz="1800" dirty="0"/>
              <a:t>We will learn some tricky red words.</a:t>
            </a:r>
          </a:p>
        </p:txBody>
      </p:sp>
      <p:pic>
        <p:nvPicPr>
          <p:cNvPr id="22" name="Picture 10" descr="Reading Icon 3503883">
            <a:extLst>
              <a:ext uri="{FF2B5EF4-FFF2-40B4-BE49-F238E27FC236}">
                <a16:creationId xmlns:a16="http://schemas.microsoft.com/office/drawing/2014/main" id="{EB06BD44-C7F9-FB25-B406-E239BFA5C12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68047" y="1006367"/>
            <a:ext cx="455065" cy="45506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maths Icon 3778440">
            <a:extLst>
              <a:ext uri="{FF2B5EF4-FFF2-40B4-BE49-F238E27FC236}">
                <a16:creationId xmlns:a16="http://schemas.microsoft.com/office/drawing/2014/main" id="{E14E6FBE-DA9D-3A05-8200-36C1E198A5D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77685" y="998276"/>
            <a:ext cx="471249" cy="47124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Norfolk Heritage Park, Sheffield">
            <a:extLst>
              <a:ext uri="{FF2B5EF4-FFF2-40B4-BE49-F238E27FC236}">
                <a16:creationId xmlns:a16="http://schemas.microsoft.com/office/drawing/2014/main" id="{88D20D6E-7235-9D72-A974-15352C4B00F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94968" y="2197792"/>
            <a:ext cx="2016852" cy="1512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476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03081"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107240" cy="523220"/>
          </a:xfrm>
          <a:prstGeom prst="rect">
            <a:avLst/>
          </a:prstGeom>
          <a:solidFill>
            <a:schemeClr val="bg1"/>
          </a:solidFill>
          <a:ln>
            <a:solidFill>
              <a:schemeClr val="tx1"/>
            </a:solidFill>
          </a:ln>
        </p:spPr>
        <p:txBody>
          <a:bodyPr wrap="square" lIns="91440" tIns="45720" rIns="91440" bIns="45720" rtlCol="0" anchor="t">
            <a:spAutoFit/>
          </a:bodyPr>
          <a:lstStyle/>
          <a:p>
            <a:r>
              <a:rPr lang="en-GB" sz="2800"/>
              <a:t>Home Learning Projects</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5921367" cy="523220"/>
          </a:xfrm>
          <a:prstGeom prst="rect">
            <a:avLst/>
          </a:prstGeom>
          <a:noFill/>
          <a:ln>
            <a:solidFill>
              <a:schemeClr val="tx1"/>
            </a:solidFill>
          </a:ln>
        </p:spPr>
        <p:txBody>
          <a:bodyPr wrap="square" rtlCol="0">
            <a:spAutoFit/>
          </a:bodyPr>
          <a:lstStyle/>
          <a:p>
            <a:r>
              <a:rPr lang="en-GB" sz="2800" dirty="0"/>
              <a:t>FS2 Reception - Spring 2</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2080645"/>
            <a:ext cx="3903404" cy="2283194"/>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dirty="0">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133612" y="4482276"/>
            <a:ext cx="3903404" cy="2293491"/>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148171" y="2080644"/>
            <a:ext cx="3903404" cy="2283195"/>
          </a:xfrm>
          <a:prstGeom prst="round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39761" y="2097968"/>
            <a:ext cx="3913701" cy="2283195"/>
          </a:xfrm>
          <a:prstGeom prst="round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148169" y="4471978"/>
            <a:ext cx="3903405" cy="2293492"/>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43729" y="4482276"/>
            <a:ext cx="3913701" cy="2293491"/>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1">
            <a:extLst>
              <a:ext uri="{FF2B5EF4-FFF2-40B4-BE49-F238E27FC236}">
                <a16:creationId xmlns:a16="http://schemas.microsoft.com/office/drawing/2014/main" id="{DF00413D-349B-F20A-AB9F-874A69CD8AF1}"/>
              </a:ext>
            </a:extLst>
          </p:cNvPr>
          <p:cNvSpPr/>
          <p:nvPr/>
        </p:nvSpPr>
        <p:spPr>
          <a:xfrm>
            <a:off x="136904" y="1030323"/>
            <a:ext cx="11739648" cy="923948"/>
          </a:xfrm>
          <a:prstGeom prst="round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4" name="TextBox 13">
            <a:extLst>
              <a:ext uri="{FF2B5EF4-FFF2-40B4-BE49-F238E27FC236}">
                <a16:creationId xmlns:a16="http://schemas.microsoft.com/office/drawing/2014/main" id="{6280983C-D4EC-D896-B002-301BBCB753A5}"/>
              </a:ext>
            </a:extLst>
          </p:cNvPr>
          <p:cNvSpPr txBox="1"/>
          <p:nvPr/>
        </p:nvSpPr>
        <p:spPr>
          <a:xfrm>
            <a:off x="362910" y="1032040"/>
            <a:ext cx="1117792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t>These home learning projects are weekly, creative projects in addition to children’s reading. Children should read for a minimum of ten minutes every day.  Please send photos and upload home learning to Class Dojo.</a:t>
            </a:r>
          </a:p>
        </p:txBody>
      </p:sp>
      <p:sp>
        <p:nvSpPr>
          <p:cNvPr id="21" name="TextBox 20">
            <a:extLst>
              <a:ext uri="{FF2B5EF4-FFF2-40B4-BE49-F238E27FC236}">
                <a16:creationId xmlns:a16="http://schemas.microsoft.com/office/drawing/2014/main" id="{E799C89F-5B07-14D4-3060-D3B11A5623DD}"/>
              </a:ext>
            </a:extLst>
          </p:cNvPr>
          <p:cNvSpPr txBox="1"/>
          <p:nvPr/>
        </p:nvSpPr>
        <p:spPr>
          <a:xfrm>
            <a:off x="376983" y="2204402"/>
            <a:ext cx="3441290" cy="1754326"/>
          </a:xfrm>
          <a:prstGeom prst="rect">
            <a:avLst/>
          </a:prstGeom>
          <a:solidFill>
            <a:schemeClr val="bg1"/>
          </a:solidFill>
        </p:spPr>
        <p:txBody>
          <a:bodyPr wrap="square" lIns="91440" tIns="45720" rIns="91440" bIns="45720" rtlCol="0" anchor="t">
            <a:spAutoFit/>
          </a:bodyPr>
          <a:lstStyle/>
          <a:p>
            <a:r>
              <a:rPr lang="en-GB" b="1" dirty="0"/>
              <a:t>Project one: Kitchen helper</a:t>
            </a:r>
          </a:p>
          <a:p>
            <a:r>
              <a:rPr lang="en-GB" b="1" dirty="0"/>
              <a:t>Handed in by</a:t>
            </a:r>
            <a:r>
              <a:rPr lang="en-GB" sz="1800" b="1" dirty="0"/>
              <a:t>:</a:t>
            </a:r>
            <a:r>
              <a:rPr lang="en-GB" b="1" dirty="0"/>
              <a:t> </a:t>
            </a:r>
            <a:r>
              <a:rPr lang="en-GB" dirty="0"/>
              <a:t>Friday 27</a:t>
            </a:r>
            <a:r>
              <a:rPr lang="en-GB" baseline="30000" dirty="0"/>
              <a:t>th</a:t>
            </a:r>
            <a:r>
              <a:rPr lang="en-GB" dirty="0"/>
              <a:t> Feb</a:t>
            </a:r>
            <a:endParaRPr lang="en-GB" sz="1800" dirty="0"/>
          </a:p>
          <a:p>
            <a:r>
              <a:rPr lang="en-GB" b="1" dirty="0"/>
              <a:t>Details: </a:t>
            </a:r>
            <a:r>
              <a:rPr lang="en-GB" dirty="0"/>
              <a:t>Safely help a grown up in the kitchen. What could you spread, chop, grate and / or mash?</a:t>
            </a:r>
          </a:p>
        </p:txBody>
      </p:sp>
      <p:sp>
        <p:nvSpPr>
          <p:cNvPr id="24" name="TextBox 23">
            <a:extLst>
              <a:ext uri="{FF2B5EF4-FFF2-40B4-BE49-F238E27FC236}">
                <a16:creationId xmlns:a16="http://schemas.microsoft.com/office/drawing/2014/main" id="{8FC1837E-0799-1667-590E-B3DD55D1A1DB}"/>
              </a:ext>
            </a:extLst>
          </p:cNvPr>
          <p:cNvSpPr txBox="1"/>
          <p:nvPr/>
        </p:nvSpPr>
        <p:spPr>
          <a:xfrm>
            <a:off x="4277095" y="2213151"/>
            <a:ext cx="3642265" cy="1754326"/>
          </a:xfrm>
          <a:prstGeom prst="rect">
            <a:avLst/>
          </a:prstGeom>
          <a:solidFill>
            <a:schemeClr val="bg1"/>
          </a:solidFill>
        </p:spPr>
        <p:txBody>
          <a:bodyPr wrap="square" lIns="91440" tIns="45720" rIns="91440" bIns="45720" rtlCol="0" anchor="t">
            <a:spAutoFit/>
          </a:bodyPr>
          <a:lstStyle/>
          <a:p>
            <a:r>
              <a:rPr lang="en-GB" b="1" dirty="0"/>
              <a:t>Project two: Animal research</a:t>
            </a:r>
          </a:p>
          <a:p>
            <a:r>
              <a:rPr lang="en-GB" b="1" dirty="0"/>
              <a:t>Handed in by</a:t>
            </a:r>
            <a:r>
              <a:rPr lang="en-GB" sz="1800" b="1" dirty="0"/>
              <a:t>:</a:t>
            </a:r>
            <a:r>
              <a:rPr lang="en-GB" b="1" dirty="0"/>
              <a:t> </a:t>
            </a:r>
            <a:r>
              <a:rPr lang="en-GB" dirty="0"/>
              <a:t>Friday 6</a:t>
            </a:r>
            <a:r>
              <a:rPr lang="en-GB" baseline="30000" dirty="0"/>
              <a:t>th</a:t>
            </a:r>
            <a:r>
              <a:rPr lang="en-GB" dirty="0"/>
              <a:t> March</a:t>
            </a:r>
            <a:endParaRPr lang="en-GB" sz="1800" dirty="0"/>
          </a:p>
          <a:p>
            <a:r>
              <a:rPr lang="en-GB" b="1" dirty="0"/>
              <a:t>Details: </a:t>
            </a:r>
            <a:r>
              <a:rPr lang="en-GB" dirty="0"/>
              <a:t>Can you go on a walk and observe animals in our local area. What do you notice? How are they the same and/or different?</a:t>
            </a:r>
            <a:endParaRPr lang="en-GB" sz="1700" dirty="0"/>
          </a:p>
        </p:txBody>
      </p:sp>
      <p:sp>
        <p:nvSpPr>
          <p:cNvPr id="25" name="TextBox 24">
            <a:extLst>
              <a:ext uri="{FF2B5EF4-FFF2-40B4-BE49-F238E27FC236}">
                <a16:creationId xmlns:a16="http://schemas.microsoft.com/office/drawing/2014/main" id="{EE6BFBC2-16B4-DD81-0414-8DC6B0C22113}"/>
              </a:ext>
            </a:extLst>
          </p:cNvPr>
          <p:cNvSpPr txBox="1"/>
          <p:nvPr/>
        </p:nvSpPr>
        <p:spPr>
          <a:xfrm>
            <a:off x="8373727" y="2213151"/>
            <a:ext cx="3441290" cy="2031325"/>
          </a:xfrm>
          <a:prstGeom prst="rect">
            <a:avLst/>
          </a:prstGeom>
          <a:solidFill>
            <a:schemeClr val="bg1"/>
          </a:solidFill>
        </p:spPr>
        <p:txBody>
          <a:bodyPr wrap="square" lIns="91440" tIns="45720" rIns="91440" bIns="45720" rtlCol="0" anchor="t">
            <a:spAutoFit/>
          </a:bodyPr>
          <a:lstStyle/>
          <a:p>
            <a:r>
              <a:rPr lang="en-GB" b="1" dirty="0"/>
              <a:t>Project three: Drawing</a:t>
            </a:r>
            <a:endParaRPr lang="en-GB" sz="1800" dirty="0"/>
          </a:p>
          <a:p>
            <a:r>
              <a:rPr lang="en-GB" b="1" dirty="0"/>
              <a:t>Handed in by</a:t>
            </a:r>
            <a:r>
              <a:rPr lang="en-GB" sz="1800" b="1" dirty="0"/>
              <a:t>:</a:t>
            </a:r>
            <a:r>
              <a:rPr lang="en-GB" b="1" dirty="0"/>
              <a:t> </a:t>
            </a:r>
            <a:r>
              <a:rPr lang="en-GB" dirty="0"/>
              <a:t>Friday 13</a:t>
            </a:r>
            <a:r>
              <a:rPr lang="en-GB" baseline="30000" dirty="0"/>
              <a:t>th</a:t>
            </a:r>
            <a:r>
              <a:rPr lang="en-GB" dirty="0"/>
              <a:t> March</a:t>
            </a:r>
            <a:endParaRPr lang="en-GB" sz="1800" dirty="0"/>
          </a:p>
          <a:p>
            <a:r>
              <a:rPr lang="en-GB" b="1" dirty="0"/>
              <a:t>Details: </a:t>
            </a:r>
            <a:r>
              <a:rPr lang="en-GB" dirty="0"/>
              <a:t>Can you draw a picture of the four seasons? What will you draw for spring? Colour the drawing in with seasonal colours.</a:t>
            </a:r>
          </a:p>
        </p:txBody>
      </p:sp>
      <p:sp>
        <p:nvSpPr>
          <p:cNvPr id="26" name="TextBox 25">
            <a:extLst>
              <a:ext uri="{FF2B5EF4-FFF2-40B4-BE49-F238E27FC236}">
                <a16:creationId xmlns:a16="http://schemas.microsoft.com/office/drawing/2014/main" id="{7821B658-E266-14F2-3342-355348DD1AFC}"/>
              </a:ext>
            </a:extLst>
          </p:cNvPr>
          <p:cNvSpPr txBox="1"/>
          <p:nvPr/>
        </p:nvSpPr>
        <p:spPr>
          <a:xfrm>
            <a:off x="364670" y="4684502"/>
            <a:ext cx="3441290" cy="2031325"/>
          </a:xfrm>
          <a:prstGeom prst="rect">
            <a:avLst/>
          </a:prstGeom>
          <a:solidFill>
            <a:schemeClr val="bg1"/>
          </a:solidFill>
        </p:spPr>
        <p:txBody>
          <a:bodyPr wrap="square" lIns="91440" tIns="45720" rIns="91440" bIns="45720" rtlCol="0" anchor="t">
            <a:spAutoFit/>
          </a:bodyPr>
          <a:lstStyle/>
          <a:p>
            <a:r>
              <a:rPr lang="en-GB" b="1" dirty="0"/>
              <a:t>Project four: Gravity</a:t>
            </a:r>
          </a:p>
          <a:p>
            <a:r>
              <a:rPr lang="en-GB" b="1" dirty="0"/>
              <a:t>Handed in by</a:t>
            </a:r>
            <a:r>
              <a:rPr lang="en-GB" sz="1800" b="1" dirty="0"/>
              <a:t>:</a:t>
            </a:r>
            <a:r>
              <a:rPr lang="en-GB" b="1" dirty="0"/>
              <a:t> </a:t>
            </a:r>
            <a:r>
              <a:rPr lang="en-GB" dirty="0"/>
              <a:t>Friday 20th March</a:t>
            </a:r>
            <a:endParaRPr lang="en-GB" sz="1800" dirty="0"/>
          </a:p>
          <a:p>
            <a:r>
              <a:rPr lang="en-GB" b="1" dirty="0"/>
              <a:t>Details: </a:t>
            </a:r>
            <a:r>
              <a:rPr lang="en-GB" dirty="0"/>
              <a:t>Go outside and experiment what happens with certain objects when you drop them. What happens with paper? What about a stone?</a:t>
            </a:r>
          </a:p>
        </p:txBody>
      </p:sp>
      <p:sp>
        <p:nvSpPr>
          <p:cNvPr id="27" name="TextBox 26">
            <a:extLst>
              <a:ext uri="{FF2B5EF4-FFF2-40B4-BE49-F238E27FC236}">
                <a16:creationId xmlns:a16="http://schemas.microsoft.com/office/drawing/2014/main" id="{B879C49F-079D-1A8E-A927-A1BA2C9E7066}"/>
              </a:ext>
            </a:extLst>
          </p:cNvPr>
          <p:cNvSpPr txBox="1"/>
          <p:nvPr/>
        </p:nvSpPr>
        <p:spPr>
          <a:xfrm>
            <a:off x="4370318" y="4645174"/>
            <a:ext cx="3441290" cy="2031325"/>
          </a:xfrm>
          <a:prstGeom prst="rect">
            <a:avLst/>
          </a:prstGeom>
          <a:solidFill>
            <a:schemeClr val="bg1"/>
          </a:solidFill>
        </p:spPr>
        <p:txBody>
          <a:bodyPr wrap="square" lIns="91440" tIns="45720" rIns="91440" bIns="45720" rtlCol="0" anchor="t">
            <a:spAutoFit/>
          </a:bodyPr>
          <a:lstStyle/>
          <a:p>
            <a:r>
              <a:rPr lang="en-GB" b="1" dirty="0"/>
              <a:t>Project five: Lets get Physical! </a:t>
            </a:r>
          </a:p>
          <a:p>
            <a:r>
              <a:rPr lang="en-GB" b="1" dirty="0"/>
              <a:t>Handed in by</a:t>
            </a:r>
            <a:r>
              <a:rPr lang="en-GB" sz="1800" b="1" dirty="0"/>
              <a:t>:</a:t>
            </a:r>
            <a:r>
              <a:rPr lang="en-GB" b="1" dirty="0"/>
              <a:t> </a:t>
            </a:r>
            <a:r>
              <a:rPr lang="en-GB" dirty="0"/>
              <a:t>Friday 27</a:t>
            </a:r>
            <a:r>
              <a:rPr lang="en-GB" baseline="30000" dirty="0"/>
              <a:t>th</a:t>
            </a:r>
            <a:r>
              <a:rPr lang="en-GB" dirty="0"/>
              <a:t>  March</a:t>
            </a:r>
            <a:endParaRPr lang="en-GB" sz="1800" dirty="0"/>
          </a:p>
          <a:p>
            <a:r>
              <a:rPr lang="en-GB" b="1" dirty="0"/>
              <a:t>Details: </a:t>
            </a:r>
            <a:r>
              <a:rPr lang="en-GB" dirty="0"/>
              <a:t>Using your learning from dance and gymnastics can you create a routine of the gymnastics moves and hold for a count of 16?</a:t>
            </a:r>
          </a:p>
        </p:txBody>
      </p:sp>
      <p:sp>
        <p:nvSpPr>
          <p:cNvPr id="28" name="TextBox 27">
            <a:extLst>
              <a:ext uri="{FF2B5EF4-FFF2-40B4-BE49-F238E27FC236}">
                <a16:creationId xmlns:a16="http://schemas.microsoft.com/office/drawing/2014/main" id="{881AA74C-81C2-C976-1D62-136743699002}"/>
              </a:ext>
            </a:extLst>
          </p:cNvPr>
          <p:cNvSpPr txBox="1"/>
          <p:nvPr/>
        </p:nvSpPr>
        <p:spPr>
          <a:xfrm>
            <a:off x="8375967" y="4684502"/>
            <a:ext cx="3441290" cy="1754326"/>
          </a:xfrm>
          <a:prstGeom prst="rect">
            <a:avLst/>
          </a:prstGeom>
          <a:solidFill>
            <a:schemeClr val="bg1"/>
          </a:solidFill>
        </p:spPr>
        <p:txBody>
          <a:bodyPr wrap="square" lIns="91440" tIns="45720" rIns="91440" bIns="45720" rtlCol="0" anchor="t">
            <a:spAutoFit/>
          </a:bodyPr>
          <a:lstStyle/>
          <a:p>
            <a:r>
              <a:rPr lang="en-GB" b="1" dirty="0"/>
              <a:t>Project six: Easter Holidays</a:t>
            </a:r>
          </a:p>
          <a:p>
            <a:r>
              <a:rPr lang="en-GB" b="1" dirty="0"/>
              <a:t>Handed in by</a:t>
            </a:r>
            <a:r>
              <a:rPr lang="en-GB" sz="1800" b="1" dirty="0"/>
              <a:t>:</a:t>
            </a:r>
            <a:r>
              <a:rPr lang="en-GB" dirty="0"/>
              <a:t> Monday 16</a:t>
            </a:r>
            <a:r>
              <a:rPr lang="en-GB" baseline="30000" dirty="0"/>
              <a:t>th</a:t>
            </a:r>
            <a:r>
              <a:rPr lang="en-GB" dirty="0"/>
              <a:t> April</a:t>
            </a:r>
            <a:endParaRPr lang="en-GB" sz="1800" dirty="0"/>
          </a:p>
          <a:p>
            <a:r>
              <a:rPr lang="en-GB" b="1" dirty="0"/>
              <a:t>Details: </a:t>
            </a:r>
            <a:r>
              <a:rPr lang="en-GB" dirty="0"/>
              <a:t>Draw a picture of a special celebration. Add some labels and discuss with a grown up why it is special.</a:t>
            </a:r>
          </a:p>
        </p:txBody>
      </p:sp>
    </p:spTree>
    <p:extLst>
      <p:ext uri="{BB962C8B-B14F-4D97-AF65-F5344CB8AC3E}">
        <p14:creationId xmlns:p14="http://schemas.microsoft.com/office/powerpoint/2010/main" val="27415457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919e527-bbc4-47cd-8a70-4c954fa39185">
      <Terms xmlns="http://schemas.microsoft.com/office/infopath/2007/PartnerControls"/>
    </lcf76f155ced4ddcb4097134ff3c332f>
    <TaxCatchAll xmlns="9f36366d-ec28-41c5-adb7-0d449e17151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EE0D3FFCD7B0A48BE9F33F99353B96A" ma:contentTypeVersion="12" ma:contentTypeDescription="Create a new document." ma:contentTypeScope="" ma:versionID="e0a0695c22523925d01065c9b5c26876">
  <xsd:schema xmlns:xsd="http://www.w3.org/2001/XMLSchema" xmlns:xs="http://www.w3.org/2001/XMLSchema" xmlns:p="http://schemas.microsoft.com/office/2006/metadata/properties" xmlns:ns2="5919e527-bbc4-47cd-8a70-4c954fa39185" xmlns:ns3="9f36366d-ec28-41c5-adb7-0d449e171513" targetNamespace="http://schemas.microsoft.com/office/2006/metadata/properties" ma:root="true" ma:fieldsID="f9e5ac79b459dd73ed08edb7d7b6fd09" ns2:_="" ns3:_="">
    <xsd:import namespace="5919e527-bbc4-47cd-8a70-4c954fa39185"/>
    <xsd:import namespace="9f36366d-ec28-41c5-adb7-0d449e17151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19e527-bbc4-47cd-8a70-4c954fa391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01fbdf8-bfcf-4282-bcc0-e8acad32bf6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f36366d-ec28-41c5-adb7-0d449e17151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1addb335-fa73-4ad0-b114-1b0c2f1787e5}" ma:internalName="TaxCatchAll" ma:showField="CatchAllData" ma:web="9f36366d-ec28-41c5-adb7-0d449e17151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E2A852D-2ABA-45AD-9F4B-CFDBB48E0CFE}">
  <ds:schemaRefs>
    <ds:schemaRef ds:uri="http://schemas.microsoft.com/sharepoint/v3/contenttype/forms"/>
  </ds:schemaRefs>
</ds:datastoreItem>
</file>

<file path=customXml/itemProps2.xml><?xml version="1.0" encoding="utf-8"?>
<ds:datastoreItem xmlns:ds="http://schemas.openxmlformats.org/officeDocument/2006/customXml" ds:itemID="{3802E407-4122-4810-B259-354726BD6732}">
  <ds:schemaRefs>
    <ds:schemaRef ds:uri="5919e527-bbc4-47cd-8a70-4c954fa39185"/>
    <ds:schemaRef ds:uri="http://purl.org/dc/terms/"/>
    <ds:schemaRef ds:uri="http://purl.org/dc/elements/1.1/"/>
    <ds:schemaRef ds:uri="http://www.w3.org/XML/1998/namespace"/>
    <ds:schemaRef ds:uri="http://purl.org/dc/dcmitype/"/>
    <ds:schemaRef ds:uri="http://schemas.microsoft.com/office/2006/documentManagement/types"/>
    <ds:schemaRef ds:uri="9f36366d-ec28-41c5-adb7-0d449e171513"/>
    <ds:schemaRef ds:uri="http://schemas.openxmlformats.org/package/2006/metadata/core-properties"/>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F671F662-C3F4-43DB-B15B-9BC2C50703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919e527-bbc4-47cd-8a70-4c954fa39185"/>
    <ds:schemaRef ds:uri="9f36366d-ec28-41c5-adb7-0d449e171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346</TotalTime>
  <Words>952</Words>
  <Application>Microsoft Office PowerPoint</Application>
  <PresentationFormat>Widescreen</PresentationFormat>
  <Paragraphs>83</Paragraphs>
  <Slides>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vt:i4>
      </vt:variant>
    </vt:vector>
  </HeadingPairs>
  <TitlesOfParts>
    <vt:vector size="10" baseType="lpstr">
      <vt:lpstr>Aptos</vt:lpstr>
      <vt:lpstr>Aptos Display</vt:lpstr>
      <vt:lpstr>Arial</vt:lpstr>
      <vt:lpstr>Calibri</vt:lpstr>
      <vt:lpstr>Times New Roman</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connolly</dc:creator>
  <cp:lastModifiedBy>anna connolly</cp:lastModifiedBy>
  <cp:revision>8</cp:revision>
  <dcterms:created xsi:type="dcterms:W3CDTF">2024-09-04T07:13:50Z</dcterms:created>
  <dcterms:modified xsi:type="dcterms:W3CDTF">2026-03-10T10:18:45Z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0x0101004EE0D3FFCD7B0A48BE9F33F99353B96A</vt:lpwstr>
  </property>
  <property fmtid="{D5CDD505-2E9C-101B-9397-08002B2CF9AE}" pid="3" name="MediaServiceImageTags">
    <vt:lpwstr/>
  </property>
</Properties>
</file>