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8" r:id="rId5"/>
    <p:sldId id="259" r:id="rId6"/>
    <p:sldId id="260"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63F12DA-FEA5-41F3-9E66-4E01827EA117}" v="1" dt="2026-01-26T14:31:17.66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slide" Target="slides/slide3.xml"/><Relationship Id="rId12" Type="http://schemas.microsoft.com/office/2016/11/relationships/changesInfo" Target="changesInfos/changesInfo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na connolly" userId="942ab929-8cbc-4ade-88df-87eb4558037b" providerId="ADAL" clId="{00DDC3E6-A82B-4C32-B628-0A8F61EC6EB1}"/>
    <pc:docChg chg="modSld">
      <pc:chgData name="anna connolly" userId="942ab929-8cbc-4ade-88df-87eb4558037b" providerId="ADAL" clId="{00DDC3E6-A82B-4C32-B628-0A8F61EC6EB1}" dt="2026-01-26T14:32:15.099" v="4" actId="1076"/>
      <pc:docMkLst>
        <pc:docMk/>
      </pc:docMkLst>
      <pc:sldChg chg="modSp mod">
        <pc:chgData name="anna connolly" userId="942ab929-8cbc-4ade-88df-87eb4558037b" providerId="ADAL" clId="{00DDC3E6-A82B-4C32-B628-0A8F61EC6EB1}" dt="2026-01-26T14:32:15.099" v="4" actId="1076"/>
        <pc:sldMkLst>
          <pc:docMk/>
          <pc:sldMk cId="410147669" sldId="259"/>
        </pc:sldMkLst>
        <pc:spChg chg="mod">
          <ac:chgData name="anna connolly" userId="942ab929-8cbc-4ade-88df-87eb4558037b" providerId="ADAL" clId="{00DDC3E6-A82B-4C32-B628-0A8F61EC6EB1}" dt="2026-01-26T14:32:12.097" v="3" actId="1076"/>
          <ac:spMkLst>
            <pc:docMk/>
            <pc:sldMk cId="410147669" sldId="259"/>
            <ac:spMk id="10" creationId="{CDF36BC7-6224-3782-660C-DC20B5BA6452}"/>
          </ac:spMkLst>
        </pc:spChg>
        <pc:spChg chg="mod">
          <ac:chgData name="anna connolly" userId="942ab929-8cbc-4ade-88df-87eb4558037b" providerId="ADAL" clId="{00DDC3E6-A82B-4C32-B628-0A8F61EC6EB1}" dt="2026-01-26T14:32:15.099" v="4" actId="1076"/>
          <ac:spMkLst>
            <pc:docMk/>
            <pc:sldMk cId="410147669" sldId="259"/>
            <ac:spMk id="15" creationId="{C9689B2E-B443-32D0-20A8-A0885DD982BD}"/>
          </ac:spMkLst>
        </pc:spChg>
        <pc:spChg chg="mod">
          <ac:chgData name="anna connolly" userId="942ab929-8cbc-4ade-88df-87eb4558037b" providerId="ADAL" clId="{00DDC3E6-A82B-4C32-B628-0A8F61EC6EB1}" dt="2026-01-26T14:31:14.207" v="0" actId="1076"/>
          <ac:spMkLst>
            <pc:docMk/>
            <pc:sldMk cId="410147669" sldId="259"/>
            <ac:spMk id="20" creationId="{F474F4CD-CD2E-9A65-23FF-1A18C1EFDE4F}"/>
          </ac:spMkLst>
        </pc:spChg>
        <pc:picChg chg="mod">
          <ac:chgData name="anna connolly" userId="942ab929-8cbc-4ade-88df-87eb4558037b" providerId="ADAL" clId="{00DDC3E6-A82B-4C32-B628-0A8F61EC6EB1}" dt="2026-01-26T14:31:17.660" v="1" actId="1076"/>
          <ac:picMkLst>
            <pc:docMk/>
            <pc:sldMk cId="410147669" sldId="259"/>
            <ac:picMk id="22" creationId="{EB06BD44-C7F9-FB25-B406-E239BFA5C12E}"/>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DFC06E-4329-65C7-BE65-6E82CDB3FDE3}"/>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0398BB56-443A-757F-CBC9-87EAB532D41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5DC58FE7-E87F-F151-FB28-9C24DF55E9BD}"/>
              </a:ext>
            </a:extLst>
          </p:cNvPr>
          <p:cNvSpPr>
            <a:spLocks noGrp="1"/>
          </p:cNvSpPr>
          <p:nvPr>
            <p:ph type="dt" sz="half" idx="10"/>
          </p:nvPr>
        </p:nvSpPr>
        <p:spPr/>
        <p:txBody>
          <a:bodyPr/>
          <a:lstStyle/>
          <a:p>
            <a:fld id="{15854D99-EE4A-417E-9846-1A4845400580}" type="datetimeFigureOut">
              <a:rPr lang="en-GB" smtClean="0"/>
              <a:t>26/01/2026</a:t>
            </a:fld>
            <a:endParaRPr lang="en-GB"/>
          </a:p>
        </p:txBody>
      </p:sp>
      <p:sp>
        <p:nvSpPr>
          <p:cNvPr id="5" name="Footer Placeholder 4">
            <a:extLst>
              <a:ext uri="{FF2B5EF4-FFF2-40B4-BE49-F238E27FC236}">
                <a16:creationId xmlns:a16="http://schemas.microsoft.com/office/drawing/2014/main" id="{FA6A56CD-57A4-3240-DDAA-DB26B518C2D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42A3ECD-932F-5CC3-5378-9D4A025AF7F1}"/>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5424956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F53E33-1CAB-1D14-59ED-67997AC52205}"/>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841A1B98-FFF7-80F8-F002-92F083FDC058}"/>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896C878-B30B-DD86-B00D-33359AD082ED}"/>
              </a:ext>
            </a:extLst>
          </p:cNvPr>
          <p:cNvSpPr>
            <a:spLocks noGrp="1"/>
          </p:cNvSpPr>
          <p:nvPr>
            <p:ph type="dt" sz="half" idx="10"/>
          </p:nvPr>
        </p:nvSpPr>
        <p:spPr/>
        <p:txBody>
          <a:bodyPr/>
          <a:lstStyle/>
          <a:p>
            <a:fld id="{15854D99-EE4A-417E-9846-1A4845400580}" type="datetimeFigureOut">
              <a:rPr lang="en-GB" smtClean="0"/>
              <a:t>26/01/2026</a:t>
            </a:fld>
            <a:endParaRPr lang="en-GB"/>
          </a:p>
        </p:txBody>
      </p:sp>
      <p:sp>
        <p:nvSpPr>
          <p:cNvPr id="5" name="Footer Placeholder 4">
            <a:extLst>
              <a:ext uri="{FF2B5EF4-FFF2-40B4-BE49-F238E27FC236}">
                <a16:creationId xmlns:a16="http://schemas.microsoft.com/office/drawing/2014/main" id="{2F50C3A7-A381-CF64-D93B-810B4BE01BB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D1EE916-6247-7811-AAA8-9FA643AC304E}"/>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23545292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870E87-08D9-9ACA-E5C4-5D34E8C4ADBF}"/>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9C740EA6-D03A-E7A3-7FD3-58BBAC43BA4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2A1D86F0-74BC-37F2-3E4D-A66D002D346B}"/>
              </a:ext>
            </a:extLst>
          </p:cNvPr>
          <p:cNvSpPr>
            <a:spLocks noGrp="1"/>
          </p:cNvSpPr>
          <p:nvPr>
            <p:ph type="dt" sz="half" idx="10"/>
          </p:nvPr>
        </p:nvSpPr>
        <p:spPr/>
        <p:txBody>
          <a:bodyPr/>
          <a:lstStyle/>
          <a:p>
            <a:fld id="{15854D99-EE4A-417E-9846-1A4845400580}" type="datetimeFigureOut">
              <a:rPr lang="en-GB" smtClean="0"/>
              <a:t>26/01/2026</a:t>
            </a:fld>
            <a:endParaRPr lang="en-GB"/>
          </a:p>
        </p:txBody>
      </p:sp>
      <p:sp>
        <p:nvSpPr>
          <p:cNvPr id="5" name="Footer Placeholder 4">
            <a:extLst>
              <a:ext uri="{FF2B5EF4-FFF2-40B4-BE49-F238E27FC236}">
                <a16:creationId xmlns:a16="http://schemas.microsoft.com/office/drawing/2014/main" id="{06A6DE11-A752-6AC9-0426-EEAEE996036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F7EE431-1090-FF59-C9F4-1B45C12A667C}"/>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42577191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1D1BB1-73CB-D1C1-D587-9DB2E35C588F}"/>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CCF2FFA3-714E-CE28-0524-5415C2A83CB0}"/>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17CF529D-5293-5FD8-8625-6D8D43B4EE6D}"/>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027765ED-0B7B-9514-D069-B1FC8DD6FD67}"/>
              </a:ext>
            </a:extLst>
          </p:cNvPr>
          <p:cNvSpPr>
            <a:spLocks noGrp="1"/>
          </p:cNvSpPr>
          <p:nvPr>
            <p:ph type="dt" sz="half" idx="10"/>
          </p:nvPr>
        </p:nvSpPr>
        <p:spPr/>
        <p:txBody>
          <a:bodyPr/>
          <a:lstStyle/>
          <a:p>
            <a:fld id="{15854D99-EE4A-417E-9846-1A4845400580}" type="datetimeFigureOut">
              <a:rPr lang="en-GB" smtClean="0"/>
              <a:t>26/01/2026</a:t>
            </a:fld>
            <a:endParaRPr lang="en-GB"/>
          </a:p>
        </p:txBody>
      </p:sp>
      <p:sp>
        <p:nvSpPr>
          <p:cNvPr id="6" name="Footer Placeholder 5">
            <a:extLst>
              <a:ext uri="{FF2B5EF4-FFF2-40B4-BE49-F238E27FC236}">
                <a16:creationId xmlns:a16="http://schemas.microsoft.com/office/drawing/2014/main" id="{42DBED99-30C8-E10E-90D9-5515BC5A0A5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FFF059E-8E79-511C-B326-B395E747515C}"/>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4635144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EE4E0-B551-8F01-4EFB-0A3CAAE338B7}"/>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F7859451-DDE7-4DD9-7F2D-D9CCFCC797C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677E6F09-95E4-62E7-E2E0-B4A8276515C1}"/>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7BC6CC39-CE7B-7959-693A-92FA8530EA9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F507D0FA-0CDD-31C8-8A36-F5C39FF5D01E}"/>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3927A43B-61F3-280E-B066-F3D0298AE897}"/>
              </a:ext>
            </a:extLst>
          </p:cNvPr>
          <p:cNvSpPr>
            <a:spLocks noGrp="1"/>
          </p:cNvSpPr>
          <p:nvPr>
            <p:ph type="dt" sz="half" idx="10"/>
          </p:nvPr>
        </p:nvSpPr>
        <p:spPr/>
        <p:txBody>
          <a:bodyPr/>
          <a:lstStyle/>
          <a:p>
            <a:fld id="{15854D99-EE4A-417E-9846-1A4845400580}" type="datetimeFigureOut">
              <a:rPr lang="en-GB" smtClean="0"/>
              <a:t>26/01/2026</a:t>
            </a:fld>
            <a:endParaRPr lang="en-GB"/>
          </a:p>
        </p:txBody>
      </p:sp>
      <p:sp>
        <p:nvSpPr>
          <p:cNvPr id="8" name="Footer Placeholder 7">
            <a:extLst>
              <a:ext uri="{FF2B5EF4-FFF2-40B4-BE49-F238E27FC236}">
                <a16:creationId xmlns:a16="http://schemas.microsoft.com/office/drawing/2014/main" id="{A6C7867D-CAFC-2665-8592-243CE11EC76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DE4DDA2-3025-D6F1-333D-CD8B1207309D}"/>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33850738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A5AC0C-E9F6-765B-78F4-84C7721F8A7F}"/>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4ED6EE8B-8992-F1DB-5067-211F08EA2315}"/>
              </a:ext>
            </a:extLst>
          </p:cNvPr>
          <p:cNvSpPr>
            <a:spLocks noGrp="1"/>
          </p:cNvSpPr>
          <p:nvPr>
            <p:ph type="dt" sz="half" idx="10"/>
          </p:nvPr>
        </p:nvSpPr>
        <p:spPr/>
        <p:txBody>
          <a:bodyPr/>
          <a:lstStyle/>
          <a:p>
            <a:fld id="{15854D99-EE4A-417E-9846-1A4845400580}" type="datetimeFigureOut">
              <a:rPr lang="en-GB" smtClean="0"/>
              <a:t>26/01/2026</a:t>
            </a:fld>
            <a:endParaRPr lang="en-GB"/>
          </a:p>
        </p:txBody>
      </p:sp>
      <p:sp>
        <p:nvSpPr>
          <p:cNvPr id="4" name="Footer Placeholder 3">
            <a:extLst>
              <a:ext uri="{FF2B5EF4-FFF2-40B4-BE49-F238E27FC236}">
                <a16:creationId xmlns:a16="http://schemas.microsoft.com/office/drawing/2014/main" id="{816FA9E6-0E02-167A-0C3F-13FA8876C0E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E7B3273-211F-F758-CE02-3AF373BB842F}"/>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20607028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7354431-1EE4-FA92-8886-1112C3153699}"/>
              </a:ext>
            </a:extLst>
          </p:cNvPr>
          <p:cNvSpPr>
            <a:spLocks noGrp="1"/>
          </p:cNvSpPr>
          <p:nvPr>
            <p:ph type="dt" sz="half" idx="10"/>
          </p:nvPr>
        </p:nvSpPr>
        <p:spPr/>
        <p:txBody>
          <a:bodyPr/>
          <a:lstStyle/>
          <a:p>
            <a:fld id="{15854D99-EE4A-417E-9846-1A4845400580}" type="datetimeFigureOut">
              <a:rPr lang="en-GB" smtClean="0"/>
              <a:t>26/01/2026</a:t>
            </a:fld>
            <a:endParaRPr lang="en-GB"/>
          </a:p>
        </p:txBody>
      </p:sp>
      <p:sp>
        <p:nvSpPr>
          <p:cNvPr id="3" name="Footer Placeholder 2">
            <a:extLst>
              <a:ext uri="{FF2B5EF4-FFF2-40B4-BE49-F238E27FC236}">
                <a16:creationId xmlns:a16="http://schemas.microsoft.com/office/drawing/2014/main" id="{87E246A2-7250-7D91-C670-915B756BF4F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57F7A5D-EB55-3966-AB51-707F00406D32}"/>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23530477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D8F63B-8EF3-0867-F93D-EAD1C649E24F}"/>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E8884876-6698-AB6B-F30A-18F5D857845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07D58D60-27CB-F541-D2D1-9D0F70E0DFE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715D48B0-A522-91D7-B1AC-647D4D61FDFD}"/>
              </a:ext>
            </a:extLst>
          </p:cNvPr>
          <p:cNvSpPr>
            <a:spLocks noGrp="1"/>
          </p:cNvSpPr>
          <p:nvPr>
            <p:ph type="dt" sz="half" idx="10"/>
          </p:nvPr>
        </p:nvSpPr>
        <p:spPr/>
        <p:txBody>
          <a:bodyPr/>
          <a:lstStyle/>
          <a:p>
            <a:fld id="{15854D99-EE4A-417E-9846-1A4845400580}" type="datetimeFigureOut">
              <a:rPr lang="en-GB" smtClean="0"/>
              <a:t>26/01/2026</a:t>
            </a:fld>
            <a:endParaRPr lang="en-GB"/>
          </a:p>
        </p:txBody>
      </p:sp>
      <p:sp>
        <p:nvSpPr>
          <p:cNvPr id="6" name="Footer Placeholder 5">
            <a:extLst>
              <a:ext uri="{FF2B5EF4-FFF2-40B4-BE49-F238E27FC236}">
                <a16:creationId xmlns:a16="http://schemas.microsoft.com/office/drawing/2014/main" id="{4E94D62F-4012-6FB3-0CDD-0F5FA536367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FA32E66-0916-79D4-37FD-678EA798CD67}"/>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24728260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4EB065-C068-A121-7043-3BE2949321E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6B034181-113F-80F3-1C1B-CD6B54850C4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1F1B8A8-231E-5DEF-C873-01A3F85D22A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9851778-6D6A-B25B-BC51-0AA3FAF8DF86}"/>
              </a:ext>
            </a:extLst>
          </p:cNvPr>
          <p:cNvSpPr>
            <a:spLocks noGrp="1"/>
          </p:cNvSpPr>
          <p:nvPr>
            <p:ph type="dt" sz="half" idx="10"/>
          </p:nvPr>
        </p:nvSpPr>
        <p:spPr/>
        <p:txBody>
          <a:bodyPr/>
          <a:lstStyle/>
          <a:p>
            <a:fld id="{15854D99-EE4A-417E-9846-1A4845400580}" type="datetimeFigureOut">
              <a:rPr lang="en-GB" smtClean="0"/>
              <a:t>26/01/2026</a:t>
            </a:fld>
            <a:endParaRPr lang="en-GB"/>
          </a:p>
        </p:txBody>
      </p:sp>
      <p:sp>
        <p:nvSpPr>
          <p:cNvPr id="6" name="Footer Placeholder 5">
            <a:extLst>
              <a:ext uri="{FF2B5EF4-FFF2-40B4-BE49-F238E27FC236}">
                <a16:creationId xmlns:a16="http://schemas.microsoft.com/office/drawing/2014/main" id="{5C070C90-EF1C-D970-FB24-8A6FC7A1BA8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C025E24-70EA-512F-1F04-814A7AB11235}"/>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26354139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A7977D-0E47-EEB4-5B3A-F18270174EFB}"/>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C166E143-F9B5-3241-50F0-D177844241A8}"/>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4D824B9-EED3-51AC-276B-98D8F4C92F8D}"/>
              </a:ext>
            </a:extLst>
          </p:cNvPr>
          <p:cNvSpPr>
            <a:spLocks noGrp="1"/>
          </p:cNvSpPr>
          <p:nvPr>
            <p:ph type="dt" sz="half" idx="10"/>
          </p:nvPr>
        </p:nvSpPr>
        <p:spPr/>
        <p:txBody>
          <a:bodyPr/>
          <a:lstStyle/>
          <a:p>
            <a:fld id="{15854D99-EE4A-417E-9846-1A4845400580}" type="datetimeFigureOut">
              <a:rPr lang="en-GB" smtClean="0"/>
              <a:t>26/01/2026</a:t>
            </a:fld>
            <a:endParaRPr lang="en-GB"/>
          </a:p>
        </p:txBody>
      </p:sp>
      <p:sp>
        <p:nvSpPr>
          <p:cNvPr id="5" name="Footer Placeholder 4">
            <a:extLst>
              <a:ext uri="{FF2B5EF4-FFF2-40B4-BE49-F238E27FC236}">
                <a16:creationId xmlns:a16="http://schemas.microsoft.com/office/drawing/2014/main" id="{0CB36C20-5E66-A7C6-2A37-EF3BF4C70D4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FF31DC2-7CAD-9ECF-428D-AB289726EAFB}"/>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8455949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AB1F2D7-C5A0-7583-D465-0A7EBD00498B}"/>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611CD56F-3F37-0F8D-D8CD-8AFA8A8D2E7F}"/>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71E0B125-1977-B3DB-64A9-BD4284A9809F}"/>
              </a:ext>
            </a:extLst>
          </p:cNvPr>
          <p:cNvSpPr>
            <a:spLocks noGrp="1"/>
          </p:cNvSpPr>
          <p:nvPr>
            <p:ph type="dt" sz="half" idx="10"/>
          </p:nvPr>
        </p:nvSpPr>
        <p:spPr/>
        <p:txBody>
          <a:bodyPr/>
          <a:lstStyle/>
          <a:p>
            <a:fld id="{15854D99-EE4A-417E-9846-1A4845400580}" type="datetimeFigureOut">
              <a:rPr lang="en-GB" smtClean="0"/>
              <a:t>26/01/2026</a:t>
            </a:fld>
            <a:endParaRPr lang="en-GB"/>
          </a:p>
        </p:txBody>
      </p:sp>
      <p:sp>
        <p:nvSpPr>
          <p:cNvPr id="5" name="Footer Placeholder 4">
            <a:extLst>
              <a:ext uri="{FF2B5EF4-FFF2-40B4-BE49-F238E27FC236}">
                <a16:creationId xmlns:a16="http://schemas.microsoft.com/office/drawing/2014/main" id="{7EA145FF-CB33-5C48-0159-DA019CDB0A5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B265355-A210-9AA3-6636-ABE1FC081579}"/>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20436462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4666545-BEC1-C052-536C-4AC3ED8B99C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8EE32776-6625-7AD7-44C0-609562B09C7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4B2881B4-ADB3-8873-6915-C5905DEF280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5854D99-EE4A-417E-9846-1A4845400580}" type="datetimeFigureOut">
              <a:rPr lang="en-GB" smtClean="0"/>
              <a:t>26/01/2026</a:t>
            </a:fld>
            <a:endParaRPr lang="en-GB"/>
          </a:p>
        </p:txBody>
      </p:sp>
      <p:sp>
        <p:nvSpPr>
          <p:cNvPr id="5" name="Footer Placeholder 4">
            <a:extLst>
              <a:ext uri="{FF2B5EF4-FFF2-40B4-BE49-F238E27FC236}">
                <a16:creationId xmlns:a16="http://schemas.microsoft.com/office/drawing/2014/main" id="{1A9EFB87-D15F-2EA8-0683-330889B9DBF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CAD179F0-8256-0827-E9E8-1BCFEA562D4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DF71B42-7991-4E41-99C3-F2BD92DA8DAE}" type="slidenum">
              <a:rPr lang="en-GB" smtClean="0"/>
              <a:t>‹#›</a:t>
            </a:fld>
            <a:endParaRPr lang="en-GB"/>
          </a:p>
        </p:txBody>
      </p:sp>
    </p:spTree>
    <p:extLst>
      <p:ext uri="{BB962C8B-B14F-4D97-AF65-F5344CB8AC3E}">
        <p14:creationId xmlns:p14="http://schemas.microsoft.com/office/powerpoint/2010/main" val="1072867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7CC8192B-1A66-9B69-54BD-6F3D77DD1534}"/>
              </a:ext>
            </a:extLst>
          </p:cNvPr>
          <p:cNvSpPr/>
          <p:nvPr/>
        </p:nvSpPr>
        <p:spPr>
          <a:xfrm>
            <a:off x="1111144" y="56185"/>
            <a:ext cx="10978135" cy="71369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87B192DD-FBDE-5DD7-10B6-34843479FA1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6675"/>
          <a:stretch/>
        </p:blipFill>
        <p:spPr>
          <a:xfrm>
            <a:off x="143992" y="-12678"/>
            <a:ext cx="802169" cy="836024"/>
          </a:xfrm>
          <a:prstGeom prst="rect">
            <a:avLst/>
          </a:prstGeom>
        </p:spPr>
      </p:pic>
      <p:sp>
        <p:nvSpPr>
          <p:cNvPr id="4" name="TextBox 3">
            <a:extLst>
              <a:ext uri="{FF2B5EF4-FFF2-40B4-BE49-F238E27FC236}">
                <a16:creationId xmlns:a16="http://schemas.microsoft.com/office/drawing/2014/main" id="{B2353D8C-D4E9-7173-0507-5F733C994B87}"/>
              </a:ext>
            </a:extLst>
          </p:cNvPr>
          <p:cNvSpPr txBox="1"/>
          <p:nvPr/>
        </p:nvSpPr>
        <p:spPr>
          <a:xfrm>
            <a:off x="1309753" y="173228"/>
            <a:ext cx="10580915" cy="523220"/>
          </a:xfrm>
          <a:prstGeom prst="rect">
            <a:avLst/>
          </a:prstGeom>
          <a:solidFill>
            <a:schemeClr val="bg1"/>
          </a:solidFill>
          <a:ln>
            <a:solidFill>
              <a:schemeClr val="tx1"/>
            </a:solidFill>
          </a:ln>
        </p:spPr>
        <p:txBody>
          <a:bodyPr wrap="square" rtlCol="0">
            <a:spAutoFit/>
          </a:bodyPr>
          <a:lstStyle/>
          <a:p>
            <a:r>
              <a:rPr lang="en-GB" sz="2800" dirty="0"/>
              <a:t>Whole School Curriculum Overview – Spring 1</a:t>
            </a:r>
          </a:p>
        </p:txBody>
      </p:sp>
      <p:sp>
        <p:nvSpPr>
          <p:cNvPr id="6" name="Rounded Rectangle 1">
            <a:extLst>
              <a:ext uri="{FF2B5EF4-FFF2-40B4-BE49-F238E27FC236}">
                <a16:creationId xmlns:a16="http://schemas.microsoft.com/office/drawing/2014/main" id="{B182933D-65D8-1C58-3DA1-FE13D522C88C}"/>
              </a:ext>
            </a:extLst>
          </p:cNvPr>
          <p:cNvSpPr/>
          <p:nvPr/>
        </p:nvSpPr>
        <p:spPr>
          <a:xfrm>
            <a:off x="209941" y="875885"/>
            <a:ext cx="11879338" cy="1090899"/>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FFFF00"/>
              </a:highlight>
            </a:endParaRPr>
          </a:p>
        </p:txBody>
      </p:sp>
      <p:sp>
        <p:nvSpPr>
          <p:cNvPr id="12" name="Rounded Rectangle 1">
            <a:extLst>
              <a:ext uri="{FF2B5EF4-FFF2-40B4-BE49-F238E27FC236}">
                <a16:creationId xmlns:a16="http://schemas.microsoft.com/office/drawing/2014/main" id="{39708233-3EE3-003B-FFEF-3E4E59C7950A}"/>
              </a:ext>
            </a:extLst>
          </p:cNvPr>
          <p:cNvSpPr/>
          <p:nvPr/>
        </p:nvSpPr>
        <p:spPr>
          <a:xfrm>
            <a:off x="5172395" y="2089455"/>
            <a:ext cx="6718273" cy="3276970"/>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FFFF00"/>
              </a:highlight>
            </a:endParaRPr>
          </a:p>
        </p:txBody>
      </p:sp>
      <p:sp>
        <p:nvSpPr>
          <p:cNvPr id="18" name="TextBox 17">
            <a:extLst>
              <a:ext uri="{FF2B5EF4-FFF2-40B4-BE49-F238E27FC236}">
                <a16:creationId xmlns:a16="http://schemas.microsoft.com/office/drawing/2014/main" id="{A7390E30-173E-3BCE-6432-623518765DF1}"/>
              </a:ext>
            </a:extLst>
          </p:cNvPr>
          <p:cNvSpPr txBox="1"/>
          <p:nvPr/>
        </p:nvSpPr>
        <p:spPr>
          <a:xfrm>
            <a:off x="5395966" y="2206203"/>
            <a:ext cx="6320412" cy="2862322"/>
          </a:xfrm>
          <a:prstGeom prst="rect">
            <a:avLst/>
          </a:prstGeom>
          <a:solidFill>
            <a:schemeClr val="bg1"/>
          </a:solidFill>
        </p:spPr>
        <p:txBody>
          <a:bodyPr wrap="square" rtlCol="0">
            <a:spAutoFit/>
          </a:bodyPr>
          <a:lstStyle/>
          <a:p>
            <a:r>
              <a:rPr lang="en-GB" sz="1200" dirty="0">
                <a:effectLst/>
                <a:latin typeface="Aptos" panose="020B0004020202020204" pitchFamily="34" charset="0"/>
                <a:ea typeface="Times New Roman" panose="02020603050405020304" pitchFamily="18" charset="0"/>
                <a:cs typeface="Times New Roman" panose="02020603050405020304" pitchFamily="18" charset="0"/>
              </a:rPr>
              <a:t>Each week we have a different whole school question that we focus on in class and assemblies. These are this half terms questions:</a:t>
            </a:r>
          </a:p>
          <a:p>
            <a:r>
              <a:rPr lang="en-GB" sz="1200" dirty="0">
                <a:effectLst/>
                <a:latin typeface="Aptos" panose="020B0004020202020204" pitchFamily="34" charset="0"/>
                <a:ea typeface="Times New Roman" panose="02020603050405020304" pitchFamily="18" charset="0"/>
                <a:cs typeface="Times New Roman" panose="02020603050405020304" pitchFamily="18" charset="0"/>
              </a:rPr>
              <a:t>Week 1 What is fairness?</a:t>
            </a:r>
          </a:p>
          <a:p>
            <a:r>
              <a:rPr lang="en-GB" sz="1200" dirty="0">
                <a:effectLst/>
                <a:latin typeface="Aptos" panose="020B0004020202020204" pitchFamily="34" charset="0"/>
                <a:ea typeface="Times New Roman" panose="02020603050405020304" pitchFamily="18" charset="0"/>
                <a:cs typeface="Times New Roman" panose="02020603050405020304" pitchFamily="18" charset="0"/>
              </a:rPr>
              <a:t>Week 2 What does Equality mean?</a:t>
            </a:r>
          </a:p>
          <a:p>
            <a:r>
              <a:rPr lang="en-GB" sz="1200" dirty="0">
                <a:effectLst/>
                <a:latin typeface="Aptos" panose="020B0004020202020204" pitchFamily="34" charset="0"/>
                <a:ea typeface="Times New Roman" panose="02020603050405020304" pitchFamily="18" charset="0"/>
                <a:cs typeface="Times New Roman" panose="02020603050405020304" pitchFamily="18" charset="0"/>
              </a:rPr>
              <a:t>Week 3 What is discrimination and how has it affected people in the past? </a:t>
            </a:r>
          </a:p>
          <a:p>
            <a:r>
              <a:rPr lang="en-GB" sz="1200" dirty="0">
                <a:latin typeface="Aptos" panose="020B0004020202020204" pitchFamily="34" charset="0"/>
                <a:ea typeface="Times New Roman" panose="02020603050405020304" pitchFamily="18" charset="0"/>
                <a:cs typeface="Times New Roman" panose="02020603050405020304" pitchFamily="18" charset="0"/>
              </a:rPr>
              <a:t>Week 4  Is the world always just? </a:t>
            </a:r>
          </a:p>
          <a:p>
            <a:r>
              <a:rPr lang="en-GB" sz="1200" dirty="0">
                <a:latin typeface="Aptos" panose="020B0004020202020204" pitchFamily="34" charset="0"/>
                <a:ea typeface="Times New Roman" panose="02020603050405020304" pitchFamily="18" charset="0"/>
                <a:cs typeface="Times New Roman" panose="02020603050405020304" pitchFamily="18" charset="0"/>
              </a:rPr>
              <a:t>Week 5 What does it mean to have equal opportunities?</a:t>
            </a:r>
          </a:p>
          <a:p>
            <a:r>
              <a:rPr lang="en-GB" sz="1200" dirty="0">
                <a:latin typeface="Aptos" panose="020B0004020202020204" pitchFamily="34" charset="0"/>
                <a:ea typeface="Times New Roman" panose="02020603050405020304" pitchFamily="18" charset="0"/>
                <a:cs typeface="Times New Roman" panose="02020603050405020304" pitchFamily="18" charset="0"/>
              </a:rPr>
              <a:t>Week 6 What can we do to stand up for justice? </a:t>
            </a:r>
          </a:p>
          <a:p>
            <a:endParaRPr lang="en-GB" sz="1200" dirty="0">
              <a:latin typeface="Aptos" panose="020B0004020202020204" pitchFamily="34" charset="0"/>
              <a:ea typeface="Times New Roman" panose="02020603050405020304" pitchFamily="18" charset="0"/>
              <a:cs typeface="Times New Roman" panose="02020603050405020304" pitchFamily="18" charset="0"/>
            </a:endParaRPr>
          </a:p>
          <a:p>
            <a:r>
              <a:rPr lang="en-GB" sz="1200" b="1" u="sng" dirty="0">
                <a:effectLst/>
                <a:latin typeface="Aptos" panose="020B0004020202020204" pitchFamily="34" charset="0"/>
                <a:ea typeface="Times New Roman" panose="02020603050405020304" pitchFamily="18" charset="0"/>
                <a:cs typeface="Times New Roman" panose="02020603050405020304" pitchFamily="18" charset="0"/>
              </a:rPr>
              <a:t>Norfolk Navigators</a:t>
            </a:r>
          </a:p>
          <a:p>
            <a:r>
              <a:rPr lang="en-GB" sz="1200" dirty="0">
                <a:latin typeface="Aptos" panose="020B0004020202020204" pitchFamily="34" charset="0"/>
                <a:ea typeface="Times New Roman" panose="02020603050405020304" pitchFamily="18" charset="0"/>
                <a:cs typeface="Times New Roman" panose="02020603050405020304" pitchFamily="18" charset="0"/>
              </a:rPr>
              <a:t>We are resilient</a:t>
            </a:r>
          </a:p>
          <a:p>
            <a:r>
              <a:rPr lang="en-GB" sz="1200" dirty="0">
                <a:latin typeface="Aptos" panose="020B0004020202020204" pitchFamily="34" charset="0"/>
                <a:ea typeface="Times New Roman" panose="02020603050405020304" pitchFamily="18" charset="0"/>
                <a:cs typeface="Times New Roman" panose="02020603050405020304" pitchFamily="18" charset="0"/>
              </a:rPr>
              <a:t>We are inspired</a:t>
            </a:r>
          </a:p>
          <a:p>
            <a:r>
              <a:rPr lang="en-GB" sz="1200" b="1" dirty="0">
                <a:latin typeface="Aptos" panose="020B0004020202020204" pitchFamily="34" charset="0"/>
                <a:ea typeface="Times New Roman" panose="02020603050405020304" pitchFamily="18" charset="0"/>
                <a:cs typeface="Times New Roman" panose="02020603050405020304" pitchFamily="18" charset="0"/>
              </a:rPr>
              <a:t>British Values</a:t>
            </a:r>
          </a:p>
          <a:p>
            <a:r>
              <a:rPr lang="en-GB" sz="1200" dirty="0">
                <a:latin typeface="Aptos" panose="020B0004020202020204" pitchFamily="34" charset="0"/>
                <a:ea typeface="Times New Roman" panose="02020603050405020304" pitchFamily="18" charset="0"/>
                <a:cs typeface="Times New Roman" panose="02020603050405020304" pitchFamily="18" charset="0"/>
              </a:rPr>
              <a:t>Respect for the rule of law means that everyone in society is treated equally and fairly, and that everyone follows the same rules and laws.</a:t>
            </a:r>
          </a:p>
        </p:txBody>
      </p:sp>
      <p:sp>
        <p:nvSpPr>
          <p:cNvPr id="20" name="TextBox 19">
            <a:extLst>
              <a:ext uri="{FF2B5EF4-FFF2-40B4-BE49-F238E27FC236}">
                <a16:creationId xmlns:a16="http://schemas.microsoft.com/office/drawing/2014/main" id="{F474F4CD-CD2E-9A65-23FF-1A18C1EFDE4F}"/>
              </a:ext>
            </a:extLst>
          </p:cNvPr>
          <p:cNvSpPr txBox="1"/>
          <p:nvPr/>
        </p:nvSpPr>
        <p:spPr>
          <a:xfrm>
            <a:off x="334297" y="946812"/>
            <a:ext cx="11556371" cy="954107"/>
          </a:xfrm>
          <a:prstGeom prst="rect">
            <a:avLst/>
          </a:prstGeom>
          <a:solidFill>
            <a:schemeClr val="bg1"/>
          </a:solidFill>
        </p:spPr>
        <p:txBody>
          <a:bodyPr wrap="square" rtlCol="0">
            <a:spAutoFit/>
          </a:bodyPr>
          <a:lstStyle/>
          <a:p>
            <a:r>
              <a:rPr lang="en-GB" sz="1400" b="0" i="0" dirty="0">
                <a:solidFill>
                  <a:srgbClr val="222222"/>
                </a:solidFill>
                <a:effectLst/>
                <a:highlight>
                  <a:srgbClr val="FFFFFF"/>
                </a:highlight>
                <a:latin typeface="Aptos" panose="020B0004020202020204" pitchFamily="34" charset="0"/>
              </a:rPr>
              <a:t>At Norfolk, our curriculum is designed to provide our children with lots of new experiences so that they link their learning the world in which we live. We want to help them understand themselves </a:t>
            </a:r>
            <a:r>
              <a:rPr lang="en-GB" sz="1400" dirty="0">
                <a:solidFill>
                  <a:srgbClr val="222222"/>
                </a:solidFill>
                <a:highlight>
                  <a:srgbClr val="FFFFFF"/>
                </a:highlight>
                <a:latin typeface="Aptos" panose="020B0004020202020204" pitchFamily="34" charset="0"/>
              </a:rPr>
              <a:t>and how </a:t>
            </a:r>
            <a:r>
              <a:rPr lang="en-GB" sz="1400" b="0" i="0" dirty="0">
                <a:solidFill>
                  <a:srgbClr val="222222"/>
                </a:solidFill>
                <a:effectLst/>
                <a:highlight>
                  <a:srgbClr val="FFFFFF"/>
                </a:highlight>
                <a:latin typeface="Aptos" panose="020B0004020202020204" pitchFamily="34" charset="0"/>
              </a:rPr>
              <a:t>to be good citizens. We will teach them about how past events have changed the world in which we live and how we can make a difference. Each half term we have a whole school</a:t>
            </a:r>
            <a:r>
              <a:rPr lang="en-GB" sz="1400" dirty="0">
                <a:solidFill>
                  <a:srgbClr val="222222"/>
                </a:solidFill>
                <a:highlight>
                  <a:srgbClr val="FFFFFF"/>
                </a:highlight>
                <a:latin typeface="Aptos" panose="020B0004020202020204" pitchFamily="34" charset="0"/>
              </a:rPr>
              <a:t> Big Idea that we focus on in our assemblies and our learning in the classroom. This half term our Big Idea is </a:t>
            </a:r>
            <a:r>
              <a:rPr lang="en-GB" sz="1400" b="1" u="sng" dirty="0">
                <a:solidFill>
                  <a:srgbClr val="222222"/>
                </a:solidFill>
                <a:highlight>
                  <a:srgbClr val="FFFFFF"/>
                </a:highlight>
                <a:latin typeface="Aptos" panose="020B0004020202020204" pitchFamily="34" charset="0"/>
              </a:rPr>
              <a:t>Equity and Social Justice</a:t>
            </a:r>
            <a:endParaRPr lang="en-GB" sz="1400" dirty="0">
              <a:latin typeface="Aptos" panose="020B0004020202020204" pitchFamily="34" charset="0"/>
            </a:endParaRPr>
          </a:p>
        </p:txBody>
      </p:sp>
      <p:sp>
        <p:nvSpPr>
          <p:cNvPr id="25" name="Rectangle 1">
            <a:extLst>
              <a:ext uri="{FF2B5EF4-FFF2-40B4-BE49-F238E27FC236}">
                <a16:creationId xmlns:a16="http://schemas.microsoft.com/office/drawing/2014/main" id="{24A471C9-594C-6741-5ED3-071AE7CD1C09}"/>
              </a:ext>
            </a:extLst>
          </p:cNvPr>
          <p:cNvSpPr>
            <a:spLocks noChangeArrowheads="1"/>
          </p:cNvSpPr>
          <p:nvPr/>
        </p:nvSpPr>
        <p:spPr bwMode="auto">
          <a:xfrm>
            <a:off x="4264025" y="23431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28" name="Picture 27">
            <a:extLst>
              <a:ext uri="{FF2B5EF4-FFF2-40B4-BE49-F238E27FC236}">
                <a16:creationId xmlns:a16="http://schemas.microsoft.com/office/drawing/2014/main" id="{D72125FE-F313-698E-BA6D-1A2B58103414}"/>
              </a:ext>
            </a:extLst>
          </p:cNvPr>
          <p:cNvPicPr>
            <a:picLocks noChangeAspect="1"/>
          </p:cNvPicPr>
          <p:nvPr/>
        </p:nvPicPr>
        <p:blipFill>
          <a:blip r:embed="rId3"/>
          <a:stretch>
            <a:fillRect/>
          </a:stretch>
        </p:blipFill>
        <p:spPr>
          <a:xfrm>
            <a:off x="-3466105" y="2396621"/>
            <a:ext cx="8464210" cy="4080572"/>
          </a:xfrm>
          <a:prstGeom prst="rect">
            <a:avLst/>
          </a:prstGeom>
        </p:spPr>
      </p:pic>
      <p:sp>
        <p:nvSpPr>
          <p:cNvPr id="34" name="Rounded Rectangle 1">
            <a:extLst>
              <a:ext uri="{FF2B5EF4-FFF2-40B4-BE49-F238E27FC236}">
                <a16:creationId xmlns:a16="http://schemas.microsoft.com/office/drawing/2014/main" id="{57F00750-7C6D-C3CA-BFF8-553FB3292FF3}"/>
              </a:ext>
            </a:extLst>
          </p:cNvPr>
          <p:cNvSpPr/>
          <p:nvPr/>
        </p:nvSpPr>
        <p:spPr>
          <a:xfrm>
            <a:off x="185621" y="5197997"/>
            <a:ext cx="1849523" cy="1603817"/>
          </a:xfrm>
          <a:prstGeom prst="roundRect">
            <a:avLst/>
          </a:prstGeom>
          <a:solidFill>
            <a:srgbClr val="FFFF0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TextBox 37">
            <a:extLst>
              <a:ext uri="{FF2B5EF4-FFF2-40B4-BE49-F238E27FC236}">
                <a16:creationId xmlns:a16="http://schemas.microsoft.com/office/drawing/2014/main" id="{EFE39942-B860-608B-6537-D2B65200ADE2}"/>
              </a:ext>
            </a:extLst>
          </p:cNvPr>
          <p:cNvSpPr txBox="1"/>
          <p:nvPr/>
        </p:nvSpPr>
        <p:spPr>
          <a:xfrm>
            <a:off x="301332" y="5366425"/>
            <a:ext cx="1582675" cy="954107"/>
          </a:xfrm>
          <a:prstGeom prst="rect">
            <a:avLst/>
          </a:prstGeom>
          <a:solidFill>
            <a:schemeClr val="bg1"/>
          </a:solidFill>
        </p:spPr>
        <p:txBody>
          <a:bodyPr wrap="square" rtlCol="0">
            <a:spAutoFit/>
          </a:bodyPr>
          <a:lstStyle/>
          <a:p>
            <a:r>
              <a:rPr lang="en-GB" sz="1400" dirty="0">
                <a:latin typeface="Aptos" panose="020B0004020202020204" pitchFamily="34" charset="0"/>
                <a:ea typeface="Times New Roman" panose="02020603050405020304" pitchFamily="18" charset="0"/>
                <a:cs typeface="Times New Roman" panose="02020603050405020304" pitchFamily="18" charset="0"/>
              </a:rPr>
              <a:t>Each year group has a text linked to Equity and Social Justice</a:t>
            </a:r>
            <a:endParaRPr lang="en-GB" sz="1600" dirty="0">
              <a:latin typeface="Aptos" panose="020B0004020202020204" pitchFamily="34" charset="0"/>
              <a:ea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7BBF94ED-8FF5-6A68-6987-FA51C5C0D686}"/>
              </a:ext>
            </a:extLst>
          </p:cNvPr>
          <p:cNvPicPr>
            <a:picLocks noChangeAspect="1"/>
          </p:cNvPicPr>
          <p:nvPr/>
        </p:nvPicPr>
        <p:blipFill>
          <a:blip r:embed="rId4"/>
          <a:stretch>
            <a:fillRect/>
          </a:stretch>
        </p:blipFill>
        <p:spPr>
          <a:xfrm>
            <a:off x="2463630" y="5387735"/>
            <a:ext cx="9053345" cy="1463167"/>
          </a:xfrm>
          <a:prstGeom prst="rect">
            <a:avLst/>
          </a:prstGeom>
        </p:spPr>
      </p:pic>
    </p:spTree>
    <p:extLst>
      <p:ext uri="{BB962C8B-B14F-4D97-AF65-F5344CB8AC3E}">
        <p14:creationId xmlns:p14="http://schemas.microsoft.com/office/powerpoint/2010/main" val="2183408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7CC8192B-1A66-9B69-54BD-6F3D77DD1534}"/>
              </a:ext>
            </a:extLst>
          </p:cNvPr>
          <p:cNvSpPr/>
          <p:nvPr/>
        </p:nvSpPr>
        <p:spPr>
          <a:xfrm>
            <a:off x="1076961" y="244915"/>
            <a:ext cx="10813379" cy="68279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87B192DD-FBDE-5DD7-10B6-34843479FA1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6675"/>
          <a:stretch/>
        </p:blipFill>
        <p:spPr>
          <a:xfrm>
            <a:off x="102721" y="92530"/>
            <a:ext cx="802169" cy="836024"/>
          </a:xfrm>
          <a:prstGeom prst="rect">
            <a:avLst/>
          </a:prstGeom>
        </p:spPr>
      </p:pic>
      <p:sp>
        <p:nvSpPr>
          <p:cNvPr id="4" name="TextBox 3">
            <a:extLst>
              <a:ext uri="{FF2B5EF4-FFF2-40B4-BE49-F238E27FC236}">
                <a16:creationId xmlns:a16="http://schemas.microsoft.com/office/drawing/2014/main" id="{B2353D8C-D4E9-7173-0507-5F733C994B87}"/>
              </a:ext>
            </a:extLst>
          </p:cNvPr>
          <p:cNvSpPr txBox="1"/>
          <p:nvPr/>
        </p:nvSpPr>
        <p:spPr>
          <a:xfrm>
            <a:off x="1309753" y="254850"/>
            <a:ext cx="10354375" cy="523220"/>
          </a:xfrm>
          <a:prstGeom prst="rect">
            <a:avLst/>
          </a:prstGeom>
          <a:solidFill>
            <a:schemeClr val="bg1"/>
          </a:solidFill>
          <a:ln>
            <a:solidFill>
              <a:schemeClr val="tx1"/>
            </a:solidFill>
          </a:ln>
        </p:spPr>
        <p:txBody>
          <a:bodyPr wrap="square" rtlCol="0">
            <a:spAutoFit/>
          </a:bodyPr>
          <a:lstStyle/>
          <a:p>
            <a:r>
              <a:rPr lang="en-GB" sz="2800"/>
              <a:t>Curriculum Overview</a:t>
            </a:r>
          </a:p>
        </p:txBody>
      </p:sp>
      <p:sp>
        <p:nvSpPr>
          <p:cNvPr id="5" name="TextBox 4">
            <a:extLst>
              <a:ext uri="{FF2B5EF4-FFF2-40B4-BE49-F238E27FC236}">
                <a16:creationId xmlns:a16="http://schemas.microsoft.com/office/drawing/2014/main" id="{E8273DE5-9BEA-0F67-A22C-D37D440632A0}"/>
              </a:ext>
            </a:extLst>
          </p:cNvPr>
          <p:cNvSpPr txBox="1"/>
          <p:nvPr/>
        </p:nvSpPr>
        <p:spPr>
          <a:xfrm>
            <a:off x="5492556" y="248932"/>
            <a:ext cx="6168502" cy="523220"/>
          </a:xfrm>
          <a:prstGeom prst="rect">
            <a:avLst/>
          </a:prstGeom>
          <a:noFill/>
          <a:ln>
            <a:solidFill>
              <a:schemeClr val="tx1"/>
            </a:solidFill>
          </a:ln>
        </p:spPr>
        <p:txBody>
          <a:bodyPr wrap="square" lIns="91440" tIns="45720" rIns="91440" bIns="45720" rtlCol="0" anchor="t">
            <a:spAutoFit/>
          </a:bodyPr>
          <a:lstStyle/>
          <a:p>
            <a:r>
              <a:rPr lang="en-GB" sz="2800" dirty="0"/>
              <a:t>Year 5  – Spring 1</a:t>
            </a:r>
          </a:p>
        </p:txBody>
      </p:sp>
      <p:sp>
        <p:nvSpPr>
          <p:cNvPr id="6" name="Rounded Rectangle 1">
            <a:extLst>
              <a:ext uri="{FF2B5EF4-FFF2-40B4-BE49-F238E27FC236}">
                <a16:creationId xmlns:a16="http://schemas.microsoft.com/office/drawing/2014/main" id="{B182933D-65D8-1C58-3DA1-FE13D522C88C}"/>
              </a:ext>
            </a:extLst>
          </p:cNvPr>
          <p:cNvSpPr/>
          <p:nvPr/>
        </p:nvSpPr>
        <p:spPr>
          <a:xfrm>
            <a:off x="136904" y="998276"/>
            <a:ext cx="3903404" cy="2808355"/>
          </a:xfrm>
          <a:prstGeom prst="round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FFFF00"/>
              </a:highlight>
            </a:endParaRPr>
          </a:p>
        </p:txBody>
      </p:sp>
      <p:sp>
        <p:nvSpPr>
          <p:cNvPr id="9" name="Rounded Rectangle 1">
            <a:extLst>
              <a:ext uri="{FF2B5EF4-FFF2-40B4-BE49-F238E27FC236}">
                <a16:creationId xmlns:a16="http://schemas.microsoft.com/office/drawing/2014/main" id="{B3C225F0-243A-08F8-737C-FDC0FC70C09B}"/>
              </a:ext>
            </a:extLst>
          </p:cNvPr>
          <p:cNvSpPr/>
          <p:nvPr/>
        </p:nvSpPr>
        <p:spPr>
          <a:xfrm>
            <a:off x="102721" y="3957115"/>
            <a:ext cx="3903404" cy="2808355"/>
          </a:xfrm>
          <a:prstGeom prst="round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ounded Rectangle 1">
            <a:extLst>
              <a:ext uri="{FF2B5EF4-FFF2-40B4-BE49-F238E27FC236}">
                <a16:creationId xmlns:a16="http://schemas.microsoft.com/office/drawing/2014/main" id="{CDF36BC7-6224-3782-660C-DC20B5BA6452}"/>
              </a:ext>
            </a:extLst>
          </p:cNvPr>
          <p:cNvSpPr/>
          <p:nvPr/>
        </p:nvSpPr>
        <p:spPr>
          <a:xfrm>
            <a:off x="4144298" y="998275"/>
            <a:ext cx="3903404" cy="2808355"/>
          </a:xfrm>
          <a:prstGeom prst="roundRect">
            <a:avLst/>
          </a:prstGeom>
          <a:solidFill>
            <a:schemeClr val="accent6">
              <a:lumMod val="60000"/>
              <a:lumOff val="40000"/>
            </a:schemeClr>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11" name="Rounded Rectangle 1">
            <a:extLst>
              <a:ext uri="{FF2B5EF4-FFF2-40B4-BE49-F238E27FC236}">
                <a16:creationId xmlns:a16="http://schemas.microsoft.com/office/drawing/2014/main" id="{4BAF39C6-7BDD-FD3F-C37D-98FA5FC24D8A}"/>
              </a:ext>
            </a:extLst>
          </p:cNvPr>
          <p:cNvSpPr/>
          <p:nvPr/>
        </p:nvSpPr>
        <p:spPr>
          <a:xfrm>
            <a:off x="8151692" y="959190"/>
            <a:ext cx="3903404" cy="2808355"/>
          </a:xfrm>
          <a:prstGeom prst="roundRect">
            <a:avLst/>
          </a:prstGeom>
          <a:solidFill>
            <a:srgbClr val="FF0000"/>
          </a:solidFill>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12" name="Rounded Rectangle 1">
            <a:extLst>
              <a:ext uri="{FF2B5EF4-FFF2-40B4-BE49-F238E27FC236}">
                <a16:creationId xmlns:a16="http://schemas.microsoft.com/office/drawing/2014/main" id="{39708233-3EE3-003B-FFEF-3E4E59C7950A}"/>
              </a:ext>
            </a:extLst>
          </p:cNvPr>
          <p:cNvSpPr/>
          <p:nvPr/>
        </p:nvSpPr>
        <p:spPr>
          <a:xfrm>
            <a:off x="4096683" y="3957115"/>
            <a:ext cx="3903404" cy="2808355"/>
          </a:xfrm>
          <a:prstGeom prst="round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ounded Rectangle 1">
            <a:extLst>
              <a:ext uri="{FF2B5EF4-FFF2-40B4-BE49-F238E27FC236}">
                <a16:creationId xmlns:a16="http://schemas.microsoft.com/office/drawing/2014/main" id="{FC41EDE2-0C45-B565-C328-954ADB1A0F82}"/>
              </a:ext>
            </a:extLst>
          </p:cNvPr>
          <p:cNvSpPr/>
          <p:nvPr/>
        </p:nvSpPr>
        <p:spPr>
          <a:xfrm>
            <a:off x="8112838" y="3957115"/>
            <a:ext cx="3903404" cy="2808355"/>
          </a:xfrm>
          <a:prstGeom prst="round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C9689B2E-B443-32D0-20A8-A0885DD982BD}"/>
              </a:ext>
            </a:extLst>
          </p:cNvPr>
          <p:cNvSpPr txBox="1"/>
          <p:nvPr/>
        </p:nvSpPr>
        <p:spPr>
          <a:xfrm>
            <a:off x="4375355" y="1109790"/>
            <a:ext cx="3441290" cy="2585323"/>
          </a:xfrm>
          <a:prstGeom prst="rect">
            <a:avLst/>
          </a:prstGeom>
          <a:solidFill>
            <a:schemeClr val="bg1"/>
          </a:solidFill>
        </p:spPr>
        <p:txBody>
          <a:bodyPr wrap="square" rtlCol="0">
            <a:spAutoFit/>
          </a:bodyPr>
          <a:lstStyle/>
          <a:p>
            <a:r>
              <a:rPr lang="en-GB" sz="1600" dirty="0"/>
              <a:t>Maths</a:t>
            </a:r>
          </a:p>
          <a:p>
            <a:r>
              <a:rPr lang="en-GB" sz="1600" dirty="0"/>
              <a:t>We will start by deepening our understanding of Fractions by learning to add and subtract mixed numbers. We will also strengthen our understanding of </a:t>
            </a:r>
            <a:r>
              <a:rPr lang="en-GB" sz="1600" dirty="0">
                <a:solidFill>
                  <a:srgbClr val="000000"/>
                </a:solidFill>
                <a:effectLst/>
                <a:latin typeface="Aptos" panose="020B0004020202020204" pitchFamily="34" charset="0"/>
                <a:ea typeface="Times New Roman" panose="02020603050405020304" pitchFamily="18" charset="0"/>
              </a:rPr>
              <a:t>Multiplication &amp; Division.</a:t>
            </a:r>
            <a:endParaRPr lang="en-GB" sz="1600" dirty="0">
              <a:effectLst/>
              <a:latin typeface="Aptos" panose="020B0004020202020204" pitchFamily="34" charset="0"/>
              <a:ea typeface="Times New Roman" panose="02020603050405020304" pitchFamily="18" charset="0"/>
            </a:endParaRPr>
          </a:p>
          <a:p>
            <a:r>
              <a:rPr lang="en-GB" sz="1600" dirty="0"/>
              <a:t>Please use times tables rockstars to support this knowledge. </a:t>
            </a:r>
          </a:p>
          <a:p>
            <a:endParaRPr lang="en-GB" dirty="0"/>
          </a:p>
        </p:txBody>
      </p:sp>
      <p:sp>
        <p:nvSpPr>
          <p:cNvPr id="16" name="TextBox 15">
            <a:extLst>
              <a:ext uri="{FF2B5EF4-FFF2-40B4-BE49-F238E27FC236}">
                <a16:creationId xmlns:a16="http://schemas.microsoft.com/office/drawing/2014/main" id="{048B70C3-6E7C-8829-41C3-D1FBC1FB1FC1}"/>
              </a:ext>
            </a:extLst>
          </p:cNvPr>
          <p:cNvSpPr txBox="1"/>
          <p:nvPr/>
        </p:nvSpPr>
        <p:spPr>
          <a:xfrm>
            <a:off x="8382749" y="1330228"/>
            <a:ext cx="3441290" cy="2031325"/>
          </a:xfrm>
          <a:prstGeom prst="rect">
            <a:avLst/>
          </a:prstGeom>
          <a:solidFill>
            <a:schemeClr val="bg1"/>
          </a:solidFill>
        </p:spPr>
        <p:txBody>
          <a:bodyPr wrap="square" rtlCol="0">
            <a:spAutoFit/>
          </a:bodyPr>
          <a:lstStyle/>
          <a:p>
            <a:r>
              <a:rPr lang="en-GB" sz="1800" dirty="0"/>
              <a:t>History</a:t>
            </a:r>
          </a:p>
          <a:p>
            <a:r>
              <a:rPr lang="en-GB" sz="1800" dirty="0"/>
              <a:t>We will be</a:t>
            </a:r>
            <a:r>
              <a:rPr lang="en-GB" dirty="0"/>
              <a:t> </a:t>
            </a:r>
            <a:r>
              <a:rPr lang="en-GB" sz="1800" dirty="0"/>
              <a:t>looking at </a:t>
            </a:r>
            <a:r>
              <a:rPr lang="en-GB" sz="1800" dirty="0">
                <a:effectLst/>
                <a:ea typeface="Calibri" panose="020F0502020204030204" pitchFamily="34" charset="0"/>
                <a:cs typeface="Calibri" panose="020F0502020204030204" pitchFamily="34" charset="0"/>
              </a:rPr>
              <a:t>the Space Race between the USA and USSR. We will learn more about significant individuals in the space race such as Katherine Johnson.</a:t>
            </a:r>
            <a:endParaRPr lang="en-GB" sz="1800" dirty="0"/>
          </a:p>
        </p:txBody>
      </p:sp>
      <p:sp>
        <p:nvSpPr>
          <p:cNvPr id="17" name="TextBox 16">
            <a:extLst>
              <a:ext uri="{FF2B5EF4-FFF2-40B4-BE49-F238E27FC236}">
                <a16:creationId xmlns:a16="http://schemas.microsoft.com/office/drawing/2014/main" id="{3BC2BBF0-73E9-8869-E81C-DE3B5A542340}"/>
              </a:ext>
            </a:extLst>
          </p:cNvPr>
          <p:cNvSpPr txBox="1"/>
          <p:nvPr/>
        </p:nvSpPr>
        <p:spPr>
          <a:xfrm>
            <a:off x="349223" y="4026922"/>
            <a:ext cx="3441290" cy="2523768"/>
          </a:xfrm>
          <a:prstGeom prst="rect">
            <a:avLst/>
          </a:prstGeom>
          <a:solidFill>
            <a:schemeClr val="bg1"/>
          </a:solidFill>
        </p:spPr>
        <p:txBody>
          <a:bodyPr wrap="square" rtlCol="0">
            <a:spAutoFit/>
          </a:bodyPr>
          <a:lstStyle/>
          <a:p>
            <a:r>
              <a:rPr lang="en-GB" sz="1800" dirty="0"/>
              <a:t>PE</a:t>
            </a:r>
          </a:p>
          <a:p>
            <a:r>
              <a:rPr lang="en-GB" sz="1400" dirty="0"/>
              <a:t>Indoors, children will develop their strength, flexibility and balance through a range of gymnastics activities, focusing on control, movement and safe landings. They will learn to create and perform sequences, working both independently and with others. Outdoors, pupils will take part in tag rugby, developing passing, catching and teamwork skills while learning the rules and tactics of the game.</a:t>
            </a:r>
          </a:p>
        </p:txBody>
      </p:sp>
      <p:sp>
        <p:nvSpPr>
          <p:cNvPr id="18" name="TextBox 17">
            <a:extLst>
              <a:ext uri="{FF2B5EF4-FFF2-40B4-BE49-F238E27FC236}">
                <a16:creationId xmlns:a16="http://schemas.microsoft.com/office/drawing/2014/main" id="{A7390E30-173E-3BCE-6432-623518765DF1}"/>
              </a:ext>
            </a:extLst>
          </p:cNvPr>
          <p:cNvSpPr txBox="1"/>
          <p:nvPr/>
        </p:nvSpPr>
        <p:spPr>
          <a:xfrm>
            <a:off x="4327740" y="4053938"/>
            <a:ext cx="3441290" cy="2554545"/>
          </a:xfrm>
          <a:prstGeom prst="rect">
            <a:avLst/>
          </a:prstGeom>
          <a:solidFill>
            <a:schemeClr val="bg1"/>
          </a:solidFill>
        </p:spPr>
        <p:txBody>
          <a:bodyPr wrap="square" rtlCol="0">
            <a:spAutoFit/>
          </a:bodyPr>
          <a:lstStyle/>
          <a:p>
            <a:r>
              <a:rPr lang="en-GB" sz="1600" dirty="0"/>
              <a:t>Science</a:t>
            </a:r>
          </a:p>
          <a:p>
            <a:r>
              <a:rPr lang="en-GB" sz="1600" dirty="0"/>
              <a:t>We will be looking at Earth and Space. We will learn about the movement of the planets and how they orbit the Sun. We will investigate the Sun, Earth and Moon, including day and night and the phases of the Moon. We will also learn about gravity and how it affects objects on Earth.</a:t>
            </a:r>
          </a:p>
        </p:txBody>
      </p:sp>
      <p:sp>
        <p:nvSpPr>
          <p:cNvPr id="19" name="TextBox 18">
            <a:extLst>
              <a:ext uri="{FF2B5EF4-FFF2-40B4-BE49-F238E27FC236}">
                <a16:creationId xmlns:a16="http://schemas.microsoft.com/office/drawing/2014/main" id="{709878FF-CEB5-5F53-11AB-3C1EC10685EF}"/>
              </a:ext>
            </a:extLst>
          </p:cNvPr>
          <p:cNvSpPr txBox="1"/>
          <p:nvPr/>
        </p:nvSpPr>
        <p:spPr>
          <a:xfrm>
            <a:off x="8343895" y="4207130"/>
            <a:ext cx="3441290" cy="2308324"/>
          </a:xfrm>
          <a:prstGeom prst="rect">
            <a:avLst/>
          </a:prstGeom>
          <a:solidFill>
            <a:schemeClr val="bg1"/>
          </a:solidFill>
        </p:spPr>
        <p:txBody>
          <a:bodyPr wrap="square" rtlCol="0">
            <a:spAutoFit/>
          </a:bodyPr>
          <a:lstStyle/>
          <a:p>
            <a:r>
              <a:rPr lang="en-GB" sz="1800" dirty="0"/>
              <a:t>Citizenship – RSHE and RE</a:t>
            </a:r>
          </a:p>
          <a:p>
            <a:pPr>
              <a:tabLst>
                <a:tab pos="266065" algn="l"/>
              </a:tabLst>
            </a:pPr>
            <a:r>
              <a:rPr lang="en-GB" sz="1800" dirty="0"/>
              <a:t>We will be </a:t>
            </a:r>
            <a:r>
              <a:rPr lang="en-GB" sz="1800" dirty="0">
                <a:effectLst/>
                <a:latin typeface="Aptos" panose="020B0004020202020204" pitchFamily="34" charset="0"/>
                <a:ea typeface="Times New Roman" panose="02020603050405020304" pitchFamily="18" charset="0"/>
                <a:cs typeface="Cambria" panose="02040503050406030204" pitchFamily="18" charset="0"/>
              </a:rPr>
              <a:t>focusing on these questions: </a:t>
            </a:r>
          </a:p>
          <a:p>
            <a:pPr>
              <a:tabLst>
                <a:tab pos="266065" algn="l"/>
              </a:tabLst>
            </a:pPr>
            <a:r>
              <a:rPr lang="en-GB" sz="1800" dirty="0">
                <a:effectLst/>
                <a:latin typeface="Aptos" panose="020B0004020202020204" pitchFamily="34" charset="0"/>
                <a:ea typeface="Times New Roman" panose="02020603050405020304" pitchFamily="18" charset="0"/>
                <a:cs typeface="Cambria" panose="02040503050406030204" pitchFamily="18" charset="0"/>
              </a:rPr>
              <a:t>What is prejudice?</a:t>
            </a:r>
            <a:endParaRPr lang="en-GB" sz="1800" dirty="0">
              <a:effectLst/>
              <a:latin typeface="Aptos" panose="020B0004020202020204" pitchFamily="34" charset="0"/>
              <a:ea typeface="Times New Roman" panose="02020603050405020304" pitchFamily="18" charset="0"/>
              <a:cs typeface="Times New Roman" panose="02020603050405020304" pitchFamily="18" charset="0"/>
            </a:endParaRPr>
          </a:p>
          <a:p>
            <a:pPr>
              <a:tabLst>
                <a:tab pos="266065" algn="l"/>
              </a:tabLst>
            </a:pPr>
            <a:r>
              <a:rPr lang="en-GB" sz="1800" dirty="0">
                <a:effectLst/>
                <a:latin typeface="Aptos" panose="020B0004020202020204" pitchFamily="34" charset="0"/>
                <a:ea typeface="Times New Roman" panose="02020603050405020304" pitchFamily="18" charset="0"/>
                <a:cs typeface="Cambria" panose="02040503050406030204" pitchFamily="18" charset="0"/>
              </a:rPr>
              <a:t>What is the history of prejudice?</a:t>
            </a:r>
            <a:endParaRPr lang="en-GB" sz="1800" dirty="0">
              <a:effectLst/>
              <a:latin typeface="Aptos" panose="020B0004020202020204" pitchFamily="34" charset="0"/>
              <a:ea typeface="Times New Roman" panose="02020603050405020304" pitchFamily="18" charset="0"/>
              <a:cs typeface="Times New Roman" panose="02020603050405020304" pitchFamily="18" charset="0"/>
            </a:endParaRPr>
          </a:p>
          <a:p>
            <a:r>
              <a:rPr lang="en-GB" sz="1800" dirty="0">
                <a:effectLst/>
                <a:latin typeface="Aptos" panose="020B0004020202020204" pitchFamily="34" charset="0"/>
                <a:ea typeface="Times New Roman" panose="02020603050405020304" pitchFamily="18" charset="0"/>
                <a:cs typeface="Cambria" panose="02040503050406030204" pitchFamily="18" charset="0"/>
              </a:rPr>
              <a:t>What should I do if I encounter prejudice?</a:t>
            </a:r>
          </a:p>
          <a:p>
            <a:r>
              <a:rPr lang="en-GB" sz="1800" dirty="0">
                <a:effectLst/>
                <a:ea typeface="Times New Roman" panose="02020603050405020304" pitchFamily="18" charset="0"/>
                <a:cs typeface="Cambria" panose="02040503050406030204" pitchFamily="18" charset="0"/>
              </a:rPr>
              <a:t>Why do Hindus want to be good? </a:t>
            </a:r>
            <a:endParaRPr lang="en-GB" sz="1800" dirty="0"/>
          </a:p>
        </p:txBody>
      </p:sp>
      <p:sp>
        <p:nvSpPr>
          <p:cNvPr id="20" name="TextBox 19">
            <a:extLst>
              <a:ext uri="{FF2B5EF4-FFF2-40B4-BE49-F238E27FC236}">
                <a16:creationId xmlns:a16="http://schemas.microsoft.com/office/drawing/2014/main" id="{F474F4CD-CD2E-9A65-23FF-1A18C1EFDE4F}"/>
              </a:ext>
            </a:extLst>
          </p:cNvPr>
          <p:cNvSpPr txBox="1"/>
          <p:nvPr/>
        </p:nvSpPr>
        <p:spPr>
          <a:xfrm>
            <a:off x="349223" y="1191728"/>
            <a:ext cx="3410399" cy="2308324"/>
          </a:xfrm>
          <a:prstGeom prst="rect">
            <a:avLst/>
          </a:prstGeom>
          <a:solidFill>
            <a:schemeClr val="bg1"/>
          </a:solidFill>
        </p:spPr>
        <p:txBody>
          <a:bodyPr wrap="square" rtlCol="0">
            <a:spAutoFit/>
          </a:bodyPr>
          <a:lstStyle/>
          <a:p>
            <a:r>
              <a:rPr lang="en-GB" sz="1600" dirty="0"/>
              <a:t>Reading and Writing</a:t>
            </a:r>
          </a:p>
          <a:p>
            <a:r>
              <a:rPr lang="en-GB" sz="1600" dirty="0"/>
              <a:t>Reading: Cosmic by Frank Cottrell Boyce and </a:t>
            </a:r>
            <a:r>
              <a:rPr lang="en-GB" sz="1600" dirty="0">
                <a:effectLst/>
                <a:latin typeface="Aptos" panose="020B0004020202020204" pitchFamily="34" charset="0"/>
                <a:ea typeface="Cambria" panose="02040503050406030204" pitchFamily="18" charset="0"/>
                <a:cs typeface="Aptos Display" panose="020B0004020202020204" pitchFamily="34" charset="0"/>
              </a:rPr>
              <a:t>Hidden</a:t>
            </a:r>
          </a:p>
          <a:p>
            <a:r>
              <a:rPr lang="en-GB" sz="1600" dirty="0">
                <a:latin typeface="Aptos" panose="020B0004020202020204" pitchFamily="34" charset="0"/>
                <a:ea typeface="Cambria" panose="02040503050406030204" pitchFamily="18" charset="0"/>
                <a:cs typeface="Aptos Display" panose="020B0004020202020204" pitchFamily="34" charset="0"/>
              </a:rPr>
              <a:t>We will be working on improving our fluency and comprehension skills</a:t>
            </a:r>
            <a:endParaRPr lang="en-GB" sz="1600" dirty="0">
              <a:effectLst/>
              <a:latin typeface="Aptos" panose="020B0004020202020204" pitchFamily="34" charset="0"/>
              <a:ea typeface="Cambria" panose="02040503050406030204" pitchFamily="18" charset="0"/>
              <a:cs typeface="Aptos Display" panose="020B0004020202020204" pitchFamily="34" charset="0"/>
            </a:endParaRPr>
          </a:p>
          <a:p>
            <a:r>
              <a:rPr lang="en-GB" sz="1600" dirty="0">
                <a:effectLst/>
                <a:latin typeface="Aptos" panose="020B0004020202020204" pitchFamily="34" charset="0"/>
                <a:ea typeface="Cambria" panose="02040503050406030204" pitchFamily="18" charset="0"/>
                <a:cs typeface="Aptos Display" panose="020B0004020202020204" pitchFamily="34" charset="0"/>
              </a:rPr>
              <a:t> Figures by Margot Lee Shetterly </a:t>
            </a:r>
          </a:p>
          <a:p>
            <a:r>
              <a:rPr lang="en-GB" sz="1600" dirty="0">
                <a:latin typeface="Aptos" panose="020B0004020202020204" pitchFamily="34" charset="0"/>
                <a:ea typeface="Cambria" panose="02040503050406030204" pitchFamily="18" charset="0"/>
              </a:rPr>
              <a:t>Writing: </a:t>
            </a:r>
            <a:r>
              <a:rPr lang="en-GB" sz="1600" dirty="0">
                <a:effectLst/>
                <a:latin typeface="Aptos" panose="020B0004020202020204" pitchFamily="34" charset="0"/>
                <a:ea typeface="Calibri" panose="020F0502020204030204" pitchFamily="34" charset="0"/>
                <a:cs typeface="Aptos" panose="020B0004020202020204" pitchFamily="34" charset="0"/>
              </a:rPr>
              <a:t>Mars Transmition – We will be writing </a:t>
            </a:r>
            <a:r>
              <a:rPr lang="en-GB" sz="1600" dirty="0">
                <a:latin typeface="Aptos" panose="020B0004020202020204" pitchFamily="34" charset="0"/>
                <a:ea typeface="Calibri" panose="020F0502020204030204" pitchFamily="34" charset="0"/>
                <a:cs typeface="Aptos" panose="020B0004020202020204" pitchFamily="34" charset="0"/>
              </a:rPr>
              <a:t>j</a:t>
            </a:r>
            <a:r>
              <a:rPr lang="en-GB" sz="1600" dirty="0">
                <a:effectLst/>
                <a:latin typeface="Aptos" panose="020B0004020202020204" pitchFamily="34" charset="0"/>
                <a:ea typeface="Calibri" panose="020F0502020204030204" pitchFamily="34" charset="0"/>
                <a:cs typeface="Aptos" panose="020B0004020202020204" pitchFamily="34" charset="0"/>
              </a:rPr>
              <a:t>ournal </a:t>
            </a:r>
            <a:r>
              <a:rPr lang="en-GB" sz="1600" dirty="0">
                <a:latin typeface="Aptos" panose="020B0004020202020204" pitchFamily="34" charset="0"/>
                <a:ea typeface="Calibri" panose="020F0502020204030204" pitchFamily="34" charset="0"/>
                <a:cs typeface="Aptos" panose="020B0004020202020204" pitchFamily="34" charset="0"/>
              </a:rPr>
              <a:t>r</a:t>
            </a:r>
            <a:r>
              <a:rPr lang="en-GB" sz="1600" dirty="0">
                <a:effectLst/>
                <a:latin typeface="Aptos" panose="020B0004020202020204" pitchFamily="34" charset="0"/>
                <a:ea typeface="Calibri" panose="020F0502020204030204" pitchFamily="34" charset="0"/>
                <a:cs typeface="Aptos" panose="020B0004020202020204" pitchFamily="34" charset="0"/>
              </a:rPr>
              <a:t>ecount </a:t>
            </a:r>
            <a:r>
              <a:rPr lang="en-GB" sz="1600" dirty="0">
                <a:effectLst/>
                <a:latin typeface="Aptos" panose="020B0004020202020204" pitchFamily="34" charset="0"/>
                <a:ea typeface="Cambria" panose="02040503050406030204" pitchFamily="18" charset="0"/>
                <a:cs typeface="Aptos" panose="020B0004020202020204" pitchFamily="34" charset="0"/>
              </a:rPr>
              <a:t>and a </a:t>
            </a:r>
            <a:r>
              <a:rPr lang="en-GB" sz="1600" dirty="0">
                <a:effectLst/>
                <a:latin typeface="Aptos" panose="020B0004020202020204" pitchFamily="34" charset="0"/>
                <a:ea typeface="Aptos" panose="020B0004020202020204" pitchFamily="34" charset="0"/>
                <a:cs typeface="Times New Roman" panose="02020603050405020304" pitchFamily="18" charset="0"/>
              </a:rPr>
              <a:t>Cosmic story.</a:t>
            </a:r>
            <a:endParaRPr lang="en-GB" sz="1600" dirty="0"/>
          </a:p>
        </p:txBody>
      </p:sp>
      <p:pic>
        <p:nvPicPr>
          <p:cNvPr id="22" name="Picture 10" descr="Reading Icon 3503883">
            <a:extLst>
              <a:ext uri="{FF2B5EF4-FFF2-40B4-BE49-F238E27FC236}">
                <a16:creationId xmlns:a16="http://schemas.microsoft.com/office/drawing/2014/main" id="{EB06BD44-C7F9-FB25-B406-E239BFA5C12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310230" y="1020541"/>
            <a:ext cx="455065" cy="455065"/>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8" descr="maths Icon 3778440">
            <a:extLst>
              <a:ext uri="{FF2B5EF4-FFF2-40B4-BE49-F238E27FC236}">
                <a16:creationId xmlns:a16="http://schemas.microsoft.com/office/drawing/2014/main" id="{E14E6FBE-DA9D-3A05-8200-36C1E198A5D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177685" y="1086512"/>
            <a:ext cx="471249" cy="4712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1476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7CC8192B-1A66-9B69-54BD-6F3D77DD1534}"/>
              </a:ext>
            </a:extLst>
          </p:cNvPr>
          <p:cNvSpPr/>
          <p:nvPr/>
        </p:nvSpPr>
        <p:spPr>
          <a:xfrm>
            <a:off x="1076961" y="244915"/>
            <a:ext cx="10803081" cy="68279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87B192DD-FBDE-5DD7-10B6-34843479FA1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6675"/>
          <a:stretch/>
        </p:blipFill>
        <p:spPr>
          <a:xfrm>
            <a:off x="102721" y="92530"/>
            <a:ext cx="802169" cy="836024"/>
          </a:xfrm>
          <a:prstGeom prst="rect">
            <a:avLst/>
          </a:prstGeom>
        </p:spPr>
      </p:pic>
      <p:sp>
        <p:nvSpPr>
          <p:cNvPr id="4" name="TextBox 3">
            <a:extLst>
              <a:ext uri="{FF2B5EF4-FFF2-40B4-BE49-F238E27FC236}">
                <a16:creationId xmlns:a16="http://schemas.microsoft.com/office/drawing/2014/main" id="{B2353D8C-D4E9-7173-0507-5F733C994B87}"/>
              </a:ext>
            </a:extLst>
          </p:cNvPr>
          <p:cNvSpPr txBox="1"/>
          <p:nvPr/>
        </p:nvSpPr>
        <p:spPr>
          <a:xfrm>
            <a:off x="1309753" y="254850"/>
            <a:ext cx="10107240" cy="523220"/>
          </a:xfrm>
          <a:prstGeom prst="rect">
            <a:avLst/>
          </a:prstGeom>
          <a:solidFill>
            <a:schemeClr val="bg1"/>
          </a:solidFill>
          <a:ln>
            <a:solidFill>
              <a:schemeClr val="tx1"/>
            </a:solidFill>
          </a:ln>
        </p:spPr>
        <p:txBody>
          <a:bodyPr wrap="square" lIns="91440" tIns="45720" rIns="91440" bIns="45720" rtlCol="0" anchor="t">
            <a:spAutoFit/>
          </a:bodyPr>
          <a:lstStyle/>
          <a:p>
            <a:r>
              <a:rPr lang="en-GB" sz="2800"/>
              <a:t>Home Learning Projects</a:t>
            </a:r>
          </a:p>
        </p:txBody>
      </p:sp>
      <p:sp>
        <p:nvSpPr>
          <p:cNvPr id="5" name="TextBox 4">
            <a:extLst>
              <a:ext uri="{FF2B5EF4-FFF2-40B4-BE49-F238E27FC236}">
                <a16:creationId xmlns:a16="http://schemas.microsoft.com/office/drawing/2014/main" id="{E8273DE5-9BEA-0F67-A22C-D37D440632A0}"/>
              </a:ext>
            </a:extLst>
          </p:cNvPr>
          <p:cNvSpPr txBox="1"/>
          <p:nvPr/>
        </p:nvSpPr>
        <p:spPr>
          <a:xfrm>
            <a:off x="5492556" y="248932"/>
            <a:ext cx="5921367" cy="523220"/>
          </a:xfrm>
          <a:prstGeom prst="rect">
            <a:avLst/>
          </a:prstGeom>
          <a:noFill/>
          <a:ln>
            <a:solidFill>
              <a:schemeClr val="tx1"/>
            </a:solidFill>
          </a:ln>
        </p:spPr>
        <p:txBody>
          <a:bodyPr wrap="square" rtlCol="0">
            <a:spAutoFit/>
          </a:bodyPr>
          <a:lstStyle/>
          <a:p>
            <a:r>
              <a:rPr lang="en-GB" sz="2800" dirty="0"/>
              <a:t>Year 5  – Spring 1</a:t>
            </a:r>
          </a:p>
        </p:txBody>
      </p:sp>
      <p:sp>
        <p:nvSpPr>
          <p:cNvPr id="6" name="Rounded Rectangle 1">
            <a:extLst>
              <a:ext uri="{FF2B5EF4-FFF2-40B4-BE49-F238E27FC236}">
                <a16:creationId xmlns:a16="http://schemas.microsoft.com/office/drawing/2014/main" id="{B182933D-65D8-1C58-3DA1-FE13D522C88C}"/>
              </a:ext>
            </a:extLst>
          </p:cNvPr>
          <p:cNvSpPr/>
          <p:nvPr/>
        </p:nvSpPr>
        <p:spPr>
          <a:xfrm>
            <a:off x="136904" y="2080645"/>
            <a:ext cx="3903404" cy="2283194"/>
          </a:xfrm>
          <a:prstGeom prst="round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GB" dirty="0">
              <a:highlight>
                <a:srgbClr val="FFFF00"/>
              </a:highlight>
            </a:endParaRPr>
          </a:p>
        </p:txBody>
      </p:sp>
      <p:sp>
        <p:nvSpPr>
          <p:cNvPr id="9" name="Rounded Rectangle 1">
            <a:extLst>
              <a:ext uri="{FF2B5EF4-FFF2-40B4-BE49-F238E27FC236}">
                <a16:creationId xmlns:a16="http://schemas.microsoft.com/office/drawing/2014/main" id="{B3C225F0-243A-08F8-737C-FDC0FC70C09B}"/>
              </a:ext>
            </a:extLst>
          </p:cNvPr>
          <p:cNvSpPr/>
          <p:nvPr/>
        </p:nvSpPr>
        <p:spPr>
          <a:xfrm>
            <a:off x="133612" y="4482276"/>
            <a:ext cx="3903404" cy="2293491"/>
          </a:xfrm>
          <a:prstGeom prst="round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ounded Rectangle 1">
            <a:extLst>
              <a:ext uri="{FF2B5EF4-FFF2-40B4-BE49-F238E27FC236}">
                <a16:creationId xmlns:a16="http://schemas.microsoft.com/office/drawing/2014/main" id="{CDF36BC7-6224-3782-660C-DC20B5BA6452}"/>
              </a:ext>
            </a:extLst>
          </p:cNvPr>
          <p:cNvSpPr/>
          <p:nvPr/>
        </p:nvSpPr>
        <p:spPr>
          <a:xfrm>
            <a:off x="4148171" y="2080644"/>
            <a:ext cx="3903404" cy="2283195"/>
          </a:xfrm>
          <a:prstGeom prst="round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ounded Rectangle 1">
            <a:extLst>
              <a:ext uri="{FF2B5EF4-FFF2-40B4-BE49-F238E27FC236}">
                <a16:creationId xmlns:a16="http://schemas.microsoft.com/office/drawing/2014/main" id="{4BAF39C6-7BDD-FD3F-C37D-98FA5FC24D8A}"/>
              </a:ext>
            </a:extLst>
          </p:cNvPr>
          <p:cNvSpPr/>
          <p:nvPr/>
        </p:nvSpPr>
        <p:spPr>
          <a:xfrm>
            <a:off x="8141395" y="2081593"/>
            <a:ext cx="3913701" cy="2283195"/>
          </a:xfrm>
          <a:prstGeom prst="round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ounded Rectangle 1">
            <a:extLst>
              <a:ext uri="{FF2B5EF4-FFF2-40B4-BE49-F238E27FC236}">
                <a16:creationId xmlns:a16="http://schemas.microsoft.com/office/drawing/2014/main" id="{39708233-3EE3-003B-FFEF-3E4E59C7950A}"/>
              </a:ext>
            </a:extLst>
          </p:cNvPr>
          <p:cNvSpPr/>
          <p:nvPr/>
        </p:nvSpPr>
        <p:spPr>
          <a:xfrm>
            <a:off x="4148169" y="4471978"/>
            <a:ext cx="3903405" cy="2293492"/>
          </a:xfrm>
          <a:prstGeom prst="round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ounded Rectangle 1">
            <a:extLst>
              <a:ext uri="{FF2B5EF4-FFF2-40B4-BE49-F238E27FC236}">
                <a16:creationId xmlns:a16="http://schemas.microsoft.com/office/drawing/2014/main" id="{FC41EDE2-0C45-B565-C328-954ADB1A0F82}"/>
              </a:ext>
            </a:extLst>
          </p:cNvPr>
          <p:cNvSpPr/>
          <p:nvPr/>
        </p:nvSpPr>
        <p:spPr>
          <a:xfrm>
            <a:off x="8143729" y="4482276"/>
            <a:ext cx="3913701" cy="2293491"/>
          </a:xfrm>
          <a:prstGeom prst="round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ounded Rectangle 1">
            <a:extLst>
              <a:ext uri="{FF2B5EF4-FFF2-40B4-BE49-F238E27FC236}">
                <a16:creationId xmlns:a16="http://schemas.microsoft.com/office/drawing/2014/main" id="{DF00413D-349B-F20A-AB9F-874A69CD8AF1}"/>
              </a:ext>
            </a:extLst>
          </p:cNvPr>
          <p:cNvSpPr/>
          <p:nvPr/>
        </p:nvSpPr>
        <p:spPr>
          <a:xfrm>
            <a:off x="136904" y="1030323"/>
            <a:ext cx="11739648" cy="923948"/>
          </a:xfrm>
          <a:prstGeom prst="roundRect">
            <a:avLst/>
          </a:prstGeom>
          <a:solidFill>
            <a:schemeClr val="accent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FFFF00"/>
              </a:highlight>
            </a:endParaRPr>
          </a:p>
        </p:txBody>
      </p:sp>
      <p:sp>
        <p:nvSpPr>
          <p:cNvPr id="14" name="TextBox 13">
            <a:extLst>
              <a:ext uri="{FF2B5EF4-FFF2-40B4-BE49-F238E27FC236}">
                <a16:creationId xmlns:a16="http://schemas.microsoft.com/office/drawing/2014/main" id="{6280983C-D4EC-D896-B002-301BBCB753A5}"/>
              </a:ext>
            </a:extLst>
          </p:cNvPr>
          <p:cNvSpPr txBox="1"/>
          <p:nvPr/>
        </p:nvSpPr>
        <p:spPr>
          <a:xfrm>
            <a:off x="362910" y="1032040"/>
            <a:ext cx="11177924"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t>These home learning projects are weekly, creative projects in addition to children's times tables, spellings and reading. Children should read for a minimum of ten minutes every day. Weekly times tables and spellings will be posted on Dojo.</a:t>
            </a:r>
          </a:p>
        </p:txBody>
      </p:sp>
      <p:sp>
        <p:nvSpPr>
          <p:cNvPr id="21" name="TextBox 20">
            <a:extLst>
              <a:ext uri="{FF2B5EF4-FFF2-40B4-BE49-F238E27FC236}">
                <a16:creationId xmlns:a16="http://schemas.microsoft.com/office/drawing/2014/main" id="{E799C89F-5B07-14D4-3060-D3B11A5623DD}"/>
              </a:ext>
            </a:extLst>
          </p:cNvPr>
          <p:cNvSpPr txBox="1"/>
          <p:nvPr/>
        </p:nvSpPr>
        <p:spPr>
          <a:xfrm>
            <a:off x="286011" y="2156497"/>
            <a:ext cx="3441290" cy="2031325"/>
          </a:xfrm>
          <a:prstGeom prst="rect">
            <a:avLst/>
          </a:prstGeom>
          <a:solidFill>
            <a:schemeClr val="bg1"/>
          </a:solidFill>
        </p:spPr>
        <p:txBody>
          <a:bodyPr wrap="square" lIns="91440" tIns="45720" rIns="91440" bIns="45720" rtlCol="0" anchor="t">
            <a:spAutoFit/>
          </a:bodyPr>
          <a:lstStyle/>
          <a:p>
            <a:r>
              <a:rPr lang="en-GB" b="1" dirty="0"/>
              <a:t>Project one: Growing</a:t>
            </a:r>
            <a:endParaRPr lang="en-GB" sz="1800" b="1" dirty="0"/>
          </a:p>
          <a:p>
            <a:r>
              <a:rPr lang="en-GB" b="1" dirty="0"/>
              <a:t>Handed in by</a:t>
            </a:r>
            <a:r>
              <a:rPr lang="en-GB" sz="1800" b="1" dirty="0"/>
              <a:t>:</a:t>
            </a:r>
            <a:r>
              <a:rPr lang="en-GB" b="1" dirty="0"/>
              <a:t> </a:t>
            </a:r>
            <a:r>
              <a:rPr lang="en-GB" sz="1600" dirty="0"/>
              <a:t>Monday 12</a:t>
            </a:r>
            <a:r>
              <a:rPr lang="en-GB" sz="1600" baseline="30000" dirty="0"/>
              <a:t>th</a:t>
            </a:r>
            <a:r>
              <a:rPr lang="en-GB" sz="1600" dirty="0"/>
              <a:t> January</a:t>
            </a:r>
          </a:p>
          <a:p>
            <a:r>
              <a:rPr lang="en-GB" b="1" dirty="0"/>
              <a:t>Details: send us a picture of you planting something. Tomatoes, cauliflowers and sweet peas are great for January planting.</a:t>
            </a:r>
          </a:p>
        </p:txBody>
      </p:sp>
      <p:sp>
        <p:nvSpPr>
          <p:cNvPr id="24" name="TextBox 23">
            <a:extLst>
              <a:ext uri="{FF2B5EF4-FFF2-40B4-BE49-F238E27FC236}">
                <a16:creationId xmlns:a16="http://schemas.microsoft.com/office/drawing/2014/main" id="{8FC1837E-0799-1667-590E-B3DD55D1A1DB}"/>
              </a:ext>
            </a:extLst>
          </p:cNvPr>
          <p:cNvSpPr txBox="1"/>
          <p:nvPr/>
        </p:nvSpPr>
        <p:spPr>
          <a:xfrm>
            <a:off x="4186123" y="2213151"/>
            <a:ext cx="2396777" cy="1785104"/>
          </a:xfrm>
          <a:prstGeom prst="rect">
            <a:avLst/>
          </a:prstGeom>
          <a:solidFill>
            <a:schemeClr val="bg1"/>
          </a:solidFill>
        </p:spPr>
        <p:txBody>
          <a:bodyPr wrap="square" lIns="91440" tIns="45720" rIns="91440" bIns="45720" rtlCol="0" anchor="t">
            <a:spAutoFit/>
          </a:bodyPr>
          <a:lstStyle/>
          <a:p>
            <a:r>
              <a:rPr lang="en-GB" sz="1600" b="1" dirty="0"/>
              <a:t>Project two: Moon phases</a:t>
            </a:r>
          </a:p>
          <a:p>
            <a:r>
              <a:rPr lang="en-GB" sz="1600" b="1" dirty="0"/>
              <a:t>Handed in by: </a:t>
            </a:r>
            <a:r>
              <a:rPr lang="en-GB" sz="1400" dirty="0"/>
              <a:t>Monday 19</a:t>
            </a:r>
            <a:r>
              <a:rPr lang="en-GB" sz="1400" baseline="30000" dirty="0"/>
              <a:t>th</a:t>
            </a:r>
            <a:r>
              <a:rPr lang="en-GB" sz="1400" dirty="0"/>
              <a:t> January</a:t>
            </a:r>
          </a:p>
          <a:p>
            <a:r>
              <a:rPr lang="en-GB" sz="1600" b="1" dirty="0"/>
              <a:t>Details: can you create a phases of the moon paper plate display? </a:t>
            </a:r>
          </a:p>
        </p:txBody>
      </p:sp>
      <p:sp>
        <p:nvSpPr>
          <p:cNvPr id="25" name="TextBox 24">
            <a:extLst>
              <a:ext uri="{FF2B5EF4-FFF2-40B4-BE49-F238E27FC236}">
                <a16:creationId xmlns:a16="http://schemas.microsoft.com/office/drawing/2014/main" id="{EE6BFBC2-16B4-DD81-0414-8DC6B0C22113}"/>
              </a:ext>
            </a:extLst>
          </p:cNvPr>
          <p:cNvSpPr txBox="1"/>
          <p:nvPr/>
        </p:nvSpPr>
        <p:spPr>
          <a:xfrm>
            <a:off x="8375967" y="2213151"/>
            <a:ext cx="3441290" cy="1477328"/>
          </a:xfrm>
          <a:prstGeom prst="rect">
            <a:avLst/>
          </a:prstGeom>
          <a:solidFill>
            <a:schemeClr val="bg1"/>
          </a:solidFill>
        </p:spPr>
        <p:txBody>
          <a:bodyPr wrap="square" lIns="91440" tIns="45720" rIns="91440" bIns="45720" rtlCol="0" anchor="t">
            <a:spAutoFit/>
          </a:bodyPr>
          <a:lstStyle/>
          <a:p>
            <a:r>
              <a:rPr lang="en-GB" b="1" dirty="0"/>
              <a:t>Project three: Space race!</a:t>
            </a:r>
            <a:endParaRPr lang="en-GB" sz="1800" b="1" dirty="0"/>
          </a:p>
          <a:p>
            <a:r>
              <a:rPr lang="en-GB" b="1" dirty="0"/>
              <a:t>Handed in by</a:t>
            </a:r>
            <a:r>
              <a:rPr lang="en-GB" sz="1800" b="1" dirty="0"/>
              <a:t>:</a:t>
            </a:r>
            <a:r>
              <a:rPr lang="en-GB" b="1" dirty="0"/>
              <a:t> </a:t>
            </a:r>
            <a:r>
              <a:rPr lang="en-GB" sz="1600" dirty="0"/>
              <a:t>Monday 26</a:t>
            </a:r>
            <a:r>
              <a:rPr lang="en-GB" sz="1600" baseline="30000" dirty="0"/>
              <a:t>th</a:t>
            </a:r>
            <a:r>
              <a:rPr lang="en-GB" sz="1600" dirty="0"/>
              <a:t> January</a:t>
            </a:r>
          </a:p>
          <a:p>
            <a:r>
              <a:rPr lang="en-GB" b="1" dirty="0"/>
              <a:t>Details: Research some famous space events and draw some pictures to match.</a:t>
            </a:r>
          </a:p>
        </p:txBody>
      </p:sp>
      <p:sp>
        <p:nvSpPr>
          <p:cNvPr id="26" name="TextBox 25">
            <a:extLst>
              <a:ext uri="{FF2B5EF4-FFF2-40B4-BE49-F238E27FC236}">
                <a16:creationId xmlns:a16="http://schemas.microsoft.com/office/drawing/2014/main" id="{7821B658-E266-14F2-3342-355348DD1AFC}"/>
              </a:ext>
            </a:extLst>
          </p:cNvPr>
          <p:cNvSpPr txBox="1"/>
          <p:nvPr/>
        </p:nvSpPr>
        <p:spPr>
          <a:xfrm>
            <a:off x="364670" y="4684502"/>
            <a:ext cx="3441290" cy="2031325"/>
          </a:xfrm>
          <a:prstGeom prst="rect">
            <a:avLst/>
          </a:prstGeom>
          <a:solidFill>
            <a:schemeClr val="bg1"/>
          </a:solidFill>
        </p:spPr>
        <p:txBody>
          <a:bodyPr wrap="square" lIns="91440" tIns="45720" rIns="91440" bIns="45720" rtlCol="0" anchor="t">
            <a:spAutoFit/>
          </a:bodyPr>
          <a:lstStyle/>
          <a:p>
            <a:r>
              <a:rPr lang="en-GB" b="1" dirty="0"/>
              <a:t>Project four: Stretch those legs!</a:t>
            </a:r>
            <a:endParaRPr lang="en-GB" sz="1800" b="1" dirty="0"/>
          </a:p>
          <a:p>
            <a:r>
              <a:rPr lang="en-GB" b="1" dirty="0"/>
              <a:t>Handed in by</a:t>
            </a:r>
            <a:r>
              <a:rPr lang="en-GB" sz="1800" b="1" dirty="0"/>
              <a:t>:</a:t>
            </a:r>
            <a:r>
              <a:rPr lang="en-GB" b="1" dirty="0"/>
              <a:t> </a:t>
            </a:r>
            <a:r>
              <a:rPr lang="en-GB" sz="1600" dirty="0"/>
              <a:t>Monday 2nd February </a:t>
            </a:r>
            <a:r>
              <a:rPr lang="en-GB" b="1" dirty="0"/>
              <a:t>Details: How many lunges can you do in one minute? Can you beat your score?</a:t>
            </a:r>
          </a:p>
        </p:txBody>
      </p:sp>
      <p:sp>
        <p:nvSpPr>
          <p:cNvPr id="27" name="TextBox 26">
            <a:extLst>
              <a:ext uri="{FF2B5EF4-FFF2-40B4-BE49-F238E27FC236}">
                <a16:creationId xmlns:a16="http://schemas.microsoft.com/office/drawing/2014/main" id="{B879C49F-079D-1A8E-A927-A1BA2C9E7066}"/>
              </a:ext>
            </a:extLst>
          </p:cNvPr>
          <p:cNvSpPr txBox="1"/>
          <p:nvPr/>
        </p:nvSpPr>
        <p:spPr>
          <a:xfrm>
            <a:off x="4268074" y="4684502"/>
            <a:ext cx="3635482" cy="1754326"/>
          </a:xfrm>
          <a:prstGeom prst="rect">
            <a:avLst/>
          </a:prstGeom>
          <a:solidFill>
            <a:schemeClr val="bg1"/>
          </a:solidFill>
        </p:spPr>
        <p:txBody>
          <a:bodyPr wrap="square" lIns="91440" tIns="45720" rIns="91440" bIns="45720" rtlCol="0" anchor="t">
            <a:spAutoFit/>
          </a:bodyPr>
          <a:lstStyle/>
          <a:p>
            <a:r>
              <a:rPr lang="en-GB" b="1" dirty="0"/>
              <a:t>Project five: Make a bridge</a:t>
            </a:r>
            <a:endParaRPr lang="en-GB" sz="1800" b="1" dirty="0"/>
          </a:p>
          <a:p>
            <a:r>
              <a:rPr lang="en-GB" b="1" dirty="0"/>
              <a:t>Handed in by</a:t>
            </a:r>
            <a:r>
              <a:rPr lang="en-GB" sz="1800" b="1" dirty="0"/>
              <a:t>:</a:t>
            </a:r>
            <a:r>
              <a:rPr lang="en-GB" b="1" dirty="0"/>
              <a:t> </a:t>
            </a:r>
            <a:r>
              <a:rPr lang="en-GB" sz="1600" dirty="0"/>
              <a:t>Monday 9</a:t>
            </a:r>
            <a:r>
              <a:rPr lang="en-GB" sz="1600" baseline="30000" dirty="0"/>
              <a:t>th</a:t>
            </a:r>
            <a:r>
              <a:rPr lang="en-GB" sz="1600" dirty="0"/>
              <a:t> February </a:t>
            </a:r>
            <a:r>
              <a:rPr lang="en-GB" b="1" dirty="0"/>
              <a:t>Details: Can you make a bridge strong enough for one of your cuddly toys? You can use any resources you can find.</a:t>
            </a:r>
          </a:p>
        </p:txBody>
      </p:sp>
      <p:sp>
        <p:nvSpPr>
          <p:cNvPr id="28" name="TextBox 27">
            <a:extLst>
              <a:ext uri="{FF2B5EF4-FFF2-40B4-BE49-F238E27FC236}">
                <a16:creationId xmlns:a16="http://schemas.microsoft.com/office/drawing/2014/main" id="{881AA74C-81C2-C976-1D62-136743699002}"/>
              </a:ext>
            </a:extLst>
          </p:cNvPr>
          <p:cNvSpPr txBox="1"/>
          <p:nvPr/>
        </p:nvSpPr>
        <p:spPr>
          <a:xfrm>
            <a:off x="8278761" y="4613358"/>
            <a:ext cx="3731508" cy="2031325"/>
          </a:xfrm>
          <a:prstGeom prst="rect">
            <a:avLst/>
          </a:prstGeom>
          <a:solidFill>
            <a:schemeClr val="bg1"/>
          </a:solidFill>
        </p:spPr>
        <p:txBody>
          <a:bodyPr wrap="square" lIns="91440" tIns="45720" rIns="91440" bIns="45720" rtlCol="0" anchor="t">
            <a:spAutoFit/>
          </a:bodyPr>
          <a:lstStyle/>
          <a:p>
            <a:r>
              <a:rPr lang="en-GB" b="1" dirty="0"/>
              <a:t>Project six: Book journey</a:t>
            </a:r>
            <a:endParaRPr lang="en-GB" sz="1800" b="1" dirty="0"/>
          </a:p>
          <a:p>
            <a:r>
              <a:rPr lang="en-GB" b="1" dirty="0"/>
              <a:t>Handed in by</a:t>
            </a:r>
            <a:r>
              <a:rPr lang="en-GB" sz="1800" b="1" dirty="0"/>
              <a:t>:</a:t>
            </a:r>
            <a:r>
              <a:rPr lang="en-GB" sz="1400" dirty="0"/>
              <a:t> </a:t>
            </a:r>
            <a:r>
              <a:rPr lang="en-GB" sz="1600" dirty="0"/>
              <a:t>Monday 16</a:t>
            </a:r>
            <a:r>
              <a:rPr lang="en-GB" sz="1600" baseline="30000" dirty="0"/>
              <a:t>th</a:t>
            </a:r>
            <a:r>
              <a:rPr lang="en-GB" sz="1600" dirty="0"/>
              <a:t> February </a:t>
            </a:r>
            <a:r>
              <a:rPr lang="en-GB" b="1" dirty="0"/>
              <a:t>Details: For each part of the book you read, draw a little picture to represent it. By the end you’ll have a beautiful poster to remind you of the book.</a:t>
            </a:r>
          </a:p>
        </p:txBody>
      </p:sp>
      <p:pic>
        <p:nvPicPr>
          <p:cNvPr id="1026" name="Picture 2" descr="Moon phases craft activity for space theme">
            <a:extLst>
              <a:ext uri="{FF2B5EF4-FFF2-40B4-BE49-F238E27FC236}">
                <a16:creationId xmlns:a16="http://schemas.microsoft.com/office/drawing/2014/main" id="{E52817E6-8EDE-F6BB-DDBE-6A6AD4ACF50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6508" b="10318"/>
          <a:stretch/>
        </p:blipFill>
        <p:spPr bwMode="auto">
          <a:xfrm>
            <a:off x="6613872" y="2364453"/>
            <a:ext cx="1406731" cy="15440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154573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5919e527-bbc4-47cd-8a70-4c954fa39185">
      <Terms xmlns="http://schemas.microsoft.com/office/infopath/2007/PartnerControls"/>
    </lcf76f155ced4ddcb4097134ff3c332f>
    <TaxCatchAll xmlns="9f36366d-ec28-41c5-adb7-0d449e171513"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4EE0D3FFCD7B0A48BE9F33F99353B96A" ma:contentTypeVersion="16" ma:contentTypeDescription="Create a new document." ma:contentTypeScope="" ma:versionID="39340666d862712482477ef341de2085">
  <xsd:schema xmlns:xsd="http://www.w3.org/2001/XMLSchema" xmlns:xs="http://www.w3.org/2001/XMLSchema" xmlns:p="http://schemas.microsoft.com/office/2006/metadata/properties" xmlns:ns2="5919e527-bbc4-47cd-8a70-4c954fa39185" xmlns:ns3="9f36366d-ec28-41c5-adb7-0d449e171513" targetNamespace="http://schemas.microsoft.com/office/2006/metadata/properties" ma:root="true" ma:fieldsID="cdf151cb3ad821270de126bdb4c077ac" ns2:_="" ns3:_="">
    <xsd:import namespace="5919e527-bbc4-47cd-8a70-4c954fa39185"/>
    <xsd:import namespace="9f36366d-ec28-41c5-adb7-0d449e171513"/>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Locatio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919e527-bbc4-47cd-8a70-4c954fa3918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Location" ma:index="16" nillable="true" ma:displayName="Loca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901fbdf8-bfcf-4282-bcc0-e8acad32bf69"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f36366d-ec28-41c5-adb7-0d449e171513"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d880d65a-cbae-4491-9d60-4ac19f7d1d6c}" ma:internalName="TaxCatchAll" ma:showField="CatchAllData" ma:web="9f36366d-ec28-41c5-adb7-0d449e171513">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96DDE7B-9B2E-42F4-8F87-4B578BEFEAAA}">
  <ds:schemaRefs>
    <ds:schemaRef ds:uri="http://schemas.microsoft.com/office/2006/metadata/properties"/>
    <ds:schemaRef ds:uri="http://schemas.microsoft.com/office/infopath/2007/PartnerControls"/>
    <ds:schemaRef ds:uri="5919e527-bbc4-47cd-8a70-4c954fa39185"/>
    <ds:schemaRef ds:uri="9f36366d-ec28-41c5-adb7-0d449e171513"/>
  </ds:schemaRefs>
</ds:datastoreItem>
</file>

<file path=customXml/itemProps2.xml><?xml version="1.0" encoding="utf-8"?>
<ds:datastoreItem xmlns:ds="http://schemas.openxmlformats.org/officeDocument/2006/customXml" ds:itemID="{4AA314DB-388F-4F97-84E9-EFFB5AAE3CD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919e527-bbc4-47cd-8a70-4c954fa39185"/>
    <ds:schemaRef ds:uri="9f36366d-ec28-41c5-adb7-0d449e17151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E2A852D-2ABA-45AD-9F4B-CFDBB48E0CF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415</TotalTime>
  <Words>792</Words>
  <Application>Microsoft Office PowerPoint</Application>
  <PresentationFormat>Widescreen</PresentationFormat>
  <Paragraphs>56</Paragraphs>
  <Slides>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vt:i4>
      </vt:variant>
    </vt:vector>
  </HeadingPairs>
  <TitlesOfParts>
    <vt:vector size="9" baseType="lpstr">
      <vt:lpstr>Aptos</vt:lpstr>
      <vt:lpstr>Aptos Display</vt:lpstr>
      <vt:lpstr>Arial</vt:lpstr>
      <vt:lpstr>Calibri</vt:lpstr>
      <vt:lpstr>Times New Roman</vt:lpstr>
      <vt:lpstr>Office Theme</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anna connolly</dc:creator>
  <cp:lastModifiedBy>anna connolly</cp:lastModifiedBy>
  <cp:revision>6</cp:revision>
  <dcterms:created xsi:type="dcterms:W3CDTF">2024-09-04T07:13:50Z</dcterms:created>
  <dcterms:modified xsi:type="dcterms:W3CDTF">2026-01-26T14:32:19Z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0x0101004EE0D3FFCD7B0A48BE9F33F99353B96A</vt:lpwstr>
  </property>
  <property fmtid="{D5CDD505-2E9C-101B-9397-08002B2CF9AE}" pid="3" name="MediaServiceImageTags">
    <vt:lpwstr/>
  </property>
</Properties>
</file>