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8" r:id="rId5"/>
    <p:sldId id="259" r:id="rId6"/>
    <p:sldId id="260"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A5161E-8737-4077-97D1-25EEE42E4CE6}" v="1" dt="2026-01-26T14:23:52.9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695" autoAdjust="0"/>
    <p:restoredTop sz="94660"/>
  </p:normalViewPr>
  <p:slideViewPr>
    <p:cSldViewPr snapToGrid="0">
      <p:cViewPr varScale="1">
        <p:scale>
          <a:sx n="78" d="100"/>
          <a:sy n="78" d="100"/>
        </p:scale>
        <p:origin x="1306"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3.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connolly" userId="942ab929-8cbc-4ade-88df-87eb4558037b" providerId="ADAL" clId="{00DDC3E6-A82B-4C32-B628-0A8F61EC6EB1}"/>
    <pc:docChg chg="modSld">
      <pc:chgData name="anna connolly" userId="942ab929-8cbc-4ade-88df-87eb4558037b" providerId="ADAL" clId="{00DDC3E6-A82B-4C32-B628-0A8F61EC6EB1}" dt="2026-01-26T14:24:02.342" v="0" actId="1076"/>
      <pc:docMkLst>
        <pc:docMk/>
      </pc:docMkLst>
      <pc:sldChg chg="modSp mod">
        <pc:chgData name="anna connolly" userId="942ab929-8cbc-4ade-88df-87eb4558037b" providerId="ADAL" clId="{00DDC3E6-A82B-4C32-B628-0A8F61EC6EB1}" dt="2026-01-26T14:24:02.342" v="0" actId="1076"/>
        <pc:sldMkLst>
          <pc:docMk/>
          <pc:sldMk cId="410147669" sldId="259"/>
        </pc:sldMkLst>
        <pc:spChg chg="mod">
          <ac:chgData name="anna connolly" userId="942ab929-8cbc-4ade-88df-87eb4558037b" providerId="ADAL" clId="{00DDC3E6-A82B-4C32-B628-0A8F61EC6EB1}" dt="2026-01-26T14:24:02.342" v="0" actId="1076"/>
          <ac:spMkLst>
            <pc:docMk/>
            <pc:sldMk cId="410147669" sldId="259"/>
            <ac:spMk id="15" creationId="{C9689B2E-B443-32D0-20A8-A0885DD982BD}"/>
          </ac:spMkLst>
        </pc:spChg>
      </pc:sldChg>
    </pc:docChg>
  </pc:docChgLst>
  <pc:docChgLst>
    <pc:chgData name="Amy Lumsden" userId="67943a98-a850-4bed-ba4f-b3997f60ae61" providerId="ADAL" clId="{AE69A1AB-4CB5-4BB1-AB5F-FCD15F3D4DC5}"/>
    <pc:docChg chg="custSel modSld">
      <pc:chgData name="Amy Lumsden" userId="67943a98-a850-4bed-ba4f-b3997f60ae61" providerId="ADAL" clId="{AE69A1AB-4CB5-4BB1-AB5F-FCD15F3D4DC5}" dt="2026-01-06T08:03:48.268" v="287" actId="20577"/>
      <pc:docMkLst>
        <pc:docMk/>
      </pc:docMkLst>
      <pc:sldChg chg="modSp mod">
        <pc:chgData name="Amy Lumsden" userId="67943a98-a850-4bed-ba4f-b3997f60ae61" providerId="ADAL" clId="{AE69A1AB-4CB5-4BB1-AB5F-FCD15F3D4DC5}" dt="2026-01-06T08:03:48.268" v="287" actId="20577"/>
        <pc:sldMkLst>
          <pc:docMk/>
          <pc:sldMk cId="410147669" sldId="259"/>
        </pc:sldMkLst>
        <pc:spChg chg="mod">
          <ac:chgData name="Amy Lumsden" userId="67943a98-a850-4bed-ba4f-b3997f60ae61" providerId="ADAL" clId="{AE69A1AB-4CB5-4BB1-AB5F-FCD15F3D4DC5}" dt="2026-01-06T08:03:48.268" v="287" actId="20577"/>
          <ac:spMkLst>
            <pc:docMk/>
            <pc:sldMk cId="410147669" sldId="259"/>
            <ac:spMk id="16" creationId="{048B70C3-6E7C-8829-41C3-D1FBC1FB1FC1}"/>
          </ac:spMkLst>
        </pc:spChg>
        <pc:spChg chg="mod">
          <ac:chgData name="Amy Lumsden" userId="67943a98-a850-4bed-ba4f-b3997f60ae61" providerId="ADAL" clId="{AE69A1AB-4CB5-4BB1-AB5F-FCD15F3D4DC5}" dt="2026-01-06T07:58:51.725" v="265" actId="20577"/>
          <ac:spMkLst>
            <pc:docMk/>
            <pc:sldMk cId="410147669" sldId="259"/>
            <ac:spMk id="17" creationId="{3BC2BBF0-73E9-8869-E81C-DE3B5A542340}"/>
          </ac:spMkLst>
        </pc:spChg>
        <pc:spChg chg="mod">
          <ac:chgData name="Amy Lumsden" userId="67943a98-a850-4bed-ba4f-b3997f60ae61" providerId="ADAL" clId="{AE69A1AB-4CB5-4BB1-AB5F-FCD15F3D4DC5}" dt="2026-01-06T07:58:01.527" v="142" actId="20577"/>
          <ac:spMkLst>
            <pc:docMk/>
            <pc:sldMk cId="410147669" sldId="259"/>
            <ac:spMk id="20" creationId="{F474F4CD-CD2E-9A65-23FF-1A18C1EFDE4F}"/>
          </ac:spMkLst>
        </pc:spChg>
      </pc:sldChg>
      <pc:sldChg chg="modSp mod">
        <pc:chgData name="Amy Lumsden" userId="67943a98-a850-4bed-ba4f-b3997f60ae61" providerId="ADAL" clId="{AE69A1AB-4CB5-4BB1-AB5F-FCD15F3D4DC5}" dt="2026-01-06T07:59:58.268" v="284" actId="20577"/>
        <pc:sldMkLst>
          <pc:docMk/>
          <pc:sldMk cId="2741545733" sldId="260"/>
        </pc:sldMkLst>
        <pc:spChg chg="mod">
          <ac:chgData name="Amy Lumsden" userId="67943a98-a850-4bed-ba4f-b3997f60ae61" providerId="ADAL" clId="{AE69A1AB-4CB5-4BB1-AB5F-FCD15F3D4DC5}" dt="2026-01-06T07:59:18.718" v="267" actId="20577"/>
          <ac:spMkLst>
            <pc:docMk/>
            <pc:sldMk cId="2741545733" sldId="260"/>
            <ac:spMk id="21" creationId="{E799C89F-5B07-14D4-3060-D3B11A5623DD}"/>
          </ac:spMkLst>
        </pc:spChg>
        <pc:spChg chg="mod">
          <ac:chgData name="Amy Lumsden" userId="67943a98-a850-4bed-ba4f-b3997f60ae61" providerId="ADAL" clId="{AE69A1AB-4CB5-4BB1-AB5F-FCD15F3D4DC5}" dt="2026-01-06T07:59:25.473" v="271" actId="20577"/>
          <ac:spMkLst>
            <pc:docMk/>
            <pc:sldMk cId="2741545733" sldId="260"/>
            <ac:spMk id="24" creationId="{8FC1837E-0799-1667-590E-B3DD55D1A1DB}"/>
          </ac:spMkLst>
        </pc:spChg>
        <pc:spChg chg="mod">
          <ac:chgData name="Amy Lumsden" userId="67943a98-a850-4bed-ba4f-b3997f60ae61" providerId="ADAL" clId="{AE69A1AB-4CB5-4BB1-AB5F-FCD15F3D4DC5}" dt="2026-01-06T07:59:31.137" v="273" actId="20577"/>
          <ac:spMkLst>
            <pc:docMk/>
            <pc:sldMk cId="2741545733" sldId="260"/>
            <ac:spMk id="25" creationId="{EE6BFBC2-16B4-DD81-0414-8DC6B0C22113}"/>
          </ac:spMkLst>
        </pc:spChg>
        <pc:spChg chg="mod">
          <ac:chgData name="Amy Lumsden" userId="67943a98-a850-4bed-ba4f-b3997f60ae61" providerId="ADAL" clId="{AE69A1AB-4CB5-4BB1-AB5F-FCD15F3D4DC5}" dt="2026-01-06T07:59:47.407" v="279" actId="20577"/>
          <ac:spMkLst>
            <pc:docMk/>
            <pc:sldMk cId="2741545733" sldId="260"/>
            <ac:spMk id="26" creationId="{7821B658-E266-14F2-3342-355348DD1AFC}"/>
          </ac:spMkLst>
        </pc:spChg>
        <pc:spChg chg="mod">
          <ac:chgData name="Amy Lumsden" userId="67943a98-a850-4bed-ba4f-b3997f60ae61" providerId="ADAL" clId="{AE69A1AB-4CB5-4BB1-AB5F-FCD15F3D4DC5}" dt="2026-01-06T07:59:51.598" v="282" actId="20577"/>
          <ac:spMkLst>
            <pc:docMk/>
            <pc:sldMk cId="2741545733" sldId="260"/>
            <ac:spMk id="27" creationId="{B879C49F-079D-1A8E-A927-A1BA2C9E7066}"/>
          </ac:spMkLst>
        </pc:spChg>
        <pc:spChg chg="mod">
          <ac:chgData name="Amy Lumsden" userId="67943a98-a850-4bed-ba4f-b3997f60ae61" providerId="ADAL" clId="{AE69A1AB-4CB5-4BB1-AB5F-FCD15F3D4DC5}" dt="2026-01-06T07:59:58.268" v="284" actId="20577"/>
          <ac:spMkLst>
            <pc:docMk/>
            <pc:sldMk cId="2741545733" sldId="260"/>
            <ac:spMk id="28" creationId="{881AA74C-81C2-C976-1D62-13674369900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DFC06E-4329-65C7-BE65-6E82CDB3FDE3}"/>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0398BB56-443A-757F-CBC9-87EAB532D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5DC58FE7-E87F-F151-FB28-9C24DF55E9B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FA6A56CD-57A4-3240-DDAA-DB26B518C2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2A3ECD-932F-5CC3-5378-9D4A025AF7F1}"/>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54249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53E33-1CAB-1D14-59ED-67997AC52205}"/>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841A1B98-FFF7-80F8-F002-92F083FDC05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96C878-B30B-DD86-B00D-33359AD082E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2F50C3A7-A381-CF64-D93B-810B4BE01B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EE916-6247-7811-AAA8-9FA643AC304E}"/>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4529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870E87-08D9-9ACA-E5C4-5D34E8C4ADB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9C740EA6-D03A-E7A3-7FD3-58BBAC43BA4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2A1D86F0-74BC-37F2-3E4D-A66D002D346B}"/>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06A6DE11-A752-6AC9-0426-EEAEE99603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7EE431-1090-FF59-C9F4-1B45C12A667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257719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1BB1-73CB-D1C1-D587-9DB2E35C58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CF2FFA3-714E-CE28-0524-5415C2A83CB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17CF529D-5293-5FD8-8625-6D8D43B4EE6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27765ED-0B7B-9514-D069-B1FC8DD6FD67}"/>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6" name="Footer Placeholder 5">
            <a:extLst>
              <a:ext uri="{FF2B5EF4-FFF2-40B4-BE49-F238E27FC236}">
                <a16:creationId xmlns:a16="http://schemas.microsoft.com/office/drawing/2014/main" id="{42DBED99-30C8-E10E-90D9-5515BC5A0A5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FF059E-8E79-511C-B326-B395E747515C}"/>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46351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EE4E0-B551-8F01-4EFB-0A3CAAE338B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F7859451-DDE7-4DD9-7F2D-D9CCFCC797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677E6F09-95E4-62E7-E2E0-B4A8276515C1}"/>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BC6CC39-CE7B-7959-693A-92FA8530EA9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507D0FA-0CDD-31C8-8A36-F5C39FF5D01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3927A43B-61F3-280E-B066-F3D0298AE897}"/>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8" name="Footer Placeholder 7">
            <a:extLst>
              <a:ext uri="{FF2B5EF4-FFF2-40B4-BE49-F238E27FC236}">
                <a16:creationId xmlns:a16="http://schemas.microsoft.com/office/drawing/2014/main" id="{A6C7867D-CAFC-2665-8592-243CE11EC76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DE4DDA2-3025-D6F1-333D-CD8B1207309D}"/>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3385073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5AC0C-E9F6-765B-78F4-84C7721F8A7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4ED6EE8B-8992-F1DB-5067-211F08EA2315}"/>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4" name="Footer Placeholder 3">
            <a:extLst>
              <a:ext uri="{FF2B5EF4-FFF2-40B4-BE49-F238E27FC236}">
                <a16:creationId xmlns:a16="http://schemas.microsoft.com/office/drawing/2014/main" id="{816FA9E6-0E02-167A-0C3F-13FA8876C0E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7B3273-211F-F758-CE02-3AF373BB842F}"/>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607028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7354431-1EE4-FA92-8886-1112C3153699}"/>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3" name="Footer Placeholder 2">
            <a:extLst>
              <a:ext uri="{FF2B5EF4-FFF2-40B4-BE49-F238E27FC236}">
                <a16:creationId xmlns:a16="http://schemas.microsoft.com/office/drawing/2014/main" id="{87E246A2-7250-7D91-C670-915B756BF4F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7F7A5D-EB55-3966-AB51-707F00406D32}"/>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353047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D8F63B-8EF3-0867-F93D-EAD1C649E24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8884876-6698-AB6B-F30A-18F5D85784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7D58D60-27CB-F541-D2D1-9D0F70E0DF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15D48B0-A522-91D7-B1AC-647D4D61FDF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6" name="Footer Placeholder 5">
            <a:extLst>
              <a:ext uri="{FF2B5EF4-FFF2-40B4-BE49-F238E27FC236}">
                <a16:creationId xmlns:a16="http://schemas.microsoft.com/office/drawing/2014/main" id="{4E94D62F-4012-6FB3-0CDD-0F5FA53636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A32E66-0916-79D4-37FD-678EA798CD67}"/>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472826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4EB065-C068-A121-7043-3BE2949321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6B034181-113F-80F3-1C1B-CD6B54850C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1F1B8A8-231E-5DEF-C873-01A3F85D22A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9851778-6D6A-B25B-BC51-0AA3FAF8DF86}"/>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6" name="Footer Placeholder 5">
            <a:extLst>
              <a:ext uri="{FF2B5EF4-FFF2-40B4-BE49-F238E27FC236}">
                <a16:creationId xmlns:a16="http://schemas.microsoft.com/office/drawing/2014/main" id="{5C070C90-EF1C-D970-FB24-8A6FC7A1BA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025E24-70EA-512F-1F04-814A7AB11235}"/>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6354139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977D-0E47-EEB4-5B3A-F18270174EF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166E143-F9B5-3241-50F0-D177844241A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D824B9-EED3-51AC-276B-98D8F4C92F8D}"/>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0CB36C20-5E66-A7C6-2A37-EF3BF4C70D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F31DC2-7CAD-9ECF-428D-AB289726EAFB}"/>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8455949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1F2D7-C5A0-7583-D465-0A7EBD00498B}"/>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611CD56F-3F37-0F8D-D8CD-8AFA8A8D2E7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71E0B125-1977-B3DB-64A9-BD4284A9809F}"/>
              </a:ext>
            </a:extLst>
          </p:cNvPr>
          <p:cNvSpPr>
            <a:spLocks noGrp="1"/>
          </p:cNvSpPr>
          <p:nvPr>
            <p:ph type="dt" sz="half" idx="10"/>
          </p:nvPr>
        </p:nvSpPr>
        <p:spPr/>
        <p:txBody>
          <a:body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7EA145FF-CB33-5C48-0159-DA019CDB0A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265355-A210-9AA3-6636-ABE1FC081579}"/>
              </a:ext>
            </a:extLst>
          </p:cNvPr>
          <p:cNvSpPr>
            <a:spLocks noGrp="1"/>
          </p:cNvSpPr>
          <p:nvPr>
            <p:ph type="sldNum" sz="quarter" idx="12"/>
          </p:nvPr>
        </p:nvSpPr>
        <p:spPr/>
        <p:txBody>
          <a:bodyPr/>
          <a:lstStyle/>
          <a:p>
            <a:fld id="{ADF71B42-7991-4E41-99C3-F2BD92DA8DAE}" type="slidenum">
              <a:rPr lang="en-GB" smtClean="0"/>
              <a:t>‹#›</a:t>
            </a:fld>
            <a:endParaRPr lang="en-GB"/>
          </a:p>
        </p:txBody>
      </p:sp>
    </p:spTree>
    <p:extLst>
      <p:ext uri="{BB962C8B-B14F-4D97-AF65-F5344CB8AC3E}">
        <p14:creationId xmlns:p14="http://schemas.microsoft.com/office/powerpoint/2010/main" val="2043646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666545-BEC1-C052-536C-4AC3ED8B99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8EE32776-6625-7AD7-44C0-609562B09C7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B2881B4-ADB3-8873-6915-C5905DEF28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5854D99-EE4A-417E-9846-1A4845400580}" type="datetimeFigureOut">
              <a:rPr lang="en-GB" smtClean="0"/>
              <a:t>26/01/2026</a:t>
            </a:fld>
            <a:endParaRPr lang="en-GB"/>
          </a:p>
        </p:txBody>
      </p:sp>
      <p:sp>
        <p:nvSpPr>
          <p:cNvPr id="5" name="Footer Placeholder 4">
            <a:extLst>
              <a:ext uri="{FF2B5EF4-FFF2-40B4-BE49-F238E27FC236}">
                <a16:creationId xmlns:a16="http://schemas.microsoft.com/office/drawing/2014/main" id="{1A9EFB87-D15F-2EA8-0683-330889B9DBF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AD179F0-8256-0827-E9E8-1BCFEA562D4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DF71B42-7991-4E41-99C3-F2BD92DA8DAE}" type="slidenum">
              <a:rPr lang="en-GB" smtClean="0"/>
              <a:t>‹#›</a:t>
            </a:fld>
            <a:endParaRPr lang="en-GB"/>
          </a:p>
        </p:txBody>
      </p:sp>
    </p:spTree>
    <p:extLst>
      <p:ext uri="{BB962C8B-B14F-4D97-AF65-F5344CB8AC3E}">
        <p14:creationId xmlns:p14="http://schemas.microsoft.com/office/powerpoint/2010/main" val="107286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111144" y="56185"/>
            <a:ext cx="10978135" cy="7136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43992" y="-12678"/>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173228"/>
            <a:ext cx="10580915" cy="523220"/>
          </a:xfrm>
          <a:prstGeom prst="rect">
            <a:avLst/>
          </a:prstGeom>
          <a:solidFill>
            <a:schemeClr val="bg1"/>
          </a:solidFill>
          <a:ln>
            <a:solidFill>
              <a:schemeClr val="tx1"/>
            </a:solidFill>
          </a:ln>
        </p:spPr>
        <p:txBody>
          <a:bodyPr wrap="square" rtlCol="0">
            <a:spAutoFit/>
          </a:bodyPr>
          <a:lstStyle/>
          <a:p>
            <a:r>
              <a:rPr lang="en-GB" sz="2800" dirty="0"/>
              <a:t>Whole School Curriculum Overview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209941" y="875885"/>
            <a:ext cx="11879338" cy="1090899"/>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2" name="Rounded Rectangle 1">
            <a:extLst>
              <a:ext uri="{FF2B5EF4-FFF2-40B4-BE49-F238E27FC236}">
                <a16:creationId xmlns:a16="http://schemas.microsoft.com/office/drawing/2014/main" id="{39708233-3EE3-003B-FFEF-3E4E59C7950A}"/>
              </a:ext>
            </a:extLst>
          </p:cNvPr>
          <p:cNvSpPr/>
          <p:nvPr/>
        </p:nvSpPr>
        <p:spPr>
          <a:xfrm>
            <a:off x="5172395" y="2089455"/>
            <a:ext cx="6718273" cy="327697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8" name="TextBox 17">
            <a:extLst>
              <a:ext uri="{FF2B5EF4-FFF2-40B4-BE49-F238E27FC236}">
                <a16:creationId xmlns:a16="http://schemas.microsoft.com/office/drawing/2014/main" id="{A7390E30-173E-3BCE-6432-623518765DF1}"/>
              </a:ext>
            </a:extLst>
          </p:cNvPr>
          <p:cNvSpPr txBox="1"/>
          <p:nvPr/>
        </p:nvSpPr>
        <p:spPr>
          <a:xfrm>
            <a:off x="5395966" y="2206203"/>
            <a:ext cx="6320412" cy="2862322"/>
          </a:xfrm>
          <a:prstGeom prst="rect">
            <a:avLst/>
          </a:prstGeom>
          <a:solidFill>
            <a:schemeClr val="bg1"/>
          </a:solidFill>
        </p:spPr>
        <p:txBody>
          <a:bodyPr wrap="square" rtlCol="0">
            <a:spAutoFit/>
          </a:bodyPr>
          <a:lstStyle/>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Each week we have a different whole school question that we focus on in class and assemblies. These are this half terms questions: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1 What is fairness?</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2 What does Equality mean?</a:t>
            </a:r>
          </a:p>
          <a:p>
            <a:r>
              <a:rPr lang="en-GB" sz="1200" dirty="0">
                <a:effectLst/>
                <a:latin typeface="Aptos" panose="020B0004020202020204" pitchFamily="34" charset="0"/>
                <a:ea typeface="Times New Roman" panose="02020603050405020304" pitchFamily="18" charset="0"/>
                <a:cs typeface="Times New Roman" panose="02020603050405020304" pitchFamily="18" charset="0"/>
              </a:rPr>
              <a:t>Week 3 What is discrimination and how has it affected people in the past?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4  Is the world always just? </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5 What does it mean to have equal opportunities?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Week 6 What can we do to stand up for justice? </a:t>
            </a:r>
          </a:p>
          <a:p>
            <a:endParaRPr lang="en-GB" sz="1200" dirty="0">
              <a:latin typeface="Aptos" panose="020B0004020202020204" pitchFamily="34" charset="0"/>
              <a:ea typeface="Times New Roman" panose="02020603050405020304" pitchFamily="18" charset="0"/>
              <a:cs typeface="Times New Roman" panose="02020603050405020304" pitchFamily="18" charset="0"/>
            </a:endParaRPr>
          </a:p>
          <a:p>
            <a:r>
              <a:rPr lang="en-GB" sz="1200" b="1" u="sng" dirty="0">
                <a:effectLst/>
                <a:latin typeface="Aptos" panose="020B0004020202020204" pitchFamily="34" charset="0"/>
                <a:ea typeface="Times New Roman" panose="02020603050405020304" pitchFamily="18" charset="0"/>
                <a:cs typeface="Times New Roman" panose="02020603050405020304" pitchFamily="18" charset="0"/>
              </a:rPr>
              <a:t>Norfolk Navigators</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resilient</a:t>
            </a:r>
          </a:p>
          <a:p>
            <a:r>
              <a:rPr lang="en-GB" sz="1200" dirty="0">
                <a:latin typeface="Aptos" panose="020B0004020202020204" pitchFamily="34" charset="0"/>
                <a:ea typeface="Times New Roman" panose="02020603050405020304" pitchFamily="18" charset="0"/>
                <a:cs typeface="Times New Roman" panose="02020603050405020304" pitchFamily="18" charset="0"/>
              </a:rPr>
              <a:t>We are inspired</a:t>
            </a:r>
          </a:p>
          <a:p>
            <a:r>
              <a:rPr lang="en-GB" sz="1200" b="1" dirty="0">
                <a:latin typeface="Aptos" panose="020B0004020202020204" pitchFamily="34" charset="0"/>
                <a:ea typeface="Times New Roman" panose="02020603050405020304" pitchFamily="18" charset="0"/>
                <a:cs typeface="Times New Roman" panose="02020603050405020304" pitchFamily="18" charset="0"/>
              </a:rPr>
              <a:t>British Values</a:t>
            </a:r>
          </a:p>
          <a:p>
            <a:r>
              <a:rPr lang="en-GB" sz="1200" dirty="0">
                <a:latin typeface="Aptos" panose="020B0004020202020204" pitchFamily="34" charset="0"/>
                <a:ea typeface="Times New Roman" panose="02020603050405020304" pitchFamily="18" charset="0"/>
                <a:cs typeface="Times New Roman" panose="02020603050405020304" pitchFamily="18" charset="0"/>
              </a:rPr>
              <a:t>Respect for the rule of law means that everyone in society is treated equally and fairly, and that everyone follows the same rules and laws.</a:t>
            </a:r>
          </a:p>
        </p:txBody>
      </p:sp>
      <p:sp>
        <p:nvSpPr>
          <p:cNvPr id="20" name="TextBox 19">
            <a:extLst>
              <a:ext uri="{FF2B5EF4-FFF2-40B4-BE49-F238E27FC236}">
                <a16:creationId xmlns:a16="http://schemas.microsoft.com/office/drawing/2014/main" id="{F474F4CD-CD2E-9A65-23FF-1A18C1EFDE4F}"/>
              </a:ext>
            </a:extLst>
          </p:cNvPr>
          <p:cNvSpPr txBox="1"/>
          <p:nvPr/>
        </p:nvSpPr>
        <p:spPr>
          <a:xfrm>
            <a:off x="334297" y="946812"/>
            <a:ext cx="11556371" cy="954107"/>
          </a:xfrm>
          <a:prstGeom prst="rect">
            <a:avLst/>
          </a:prstGeom>
          <a:solidFill>
            <a:schemeClr val="bg1"/>
          </a:solidFill>
        </p:spPr>
        <p:txBody>
          <a:bodyPr wrap="square" rtlCol="0">
            <a:spAutoFit/>
          </a:bodyPr>
          <a:lstStyle/>
          <a:p>
            <a:r>
              <a:rPr lang="en-GB" sz="1400" b="0" i="0" dirty="0">
                <a:solidFill>
                  <a:srgbClr val="222222"/>
                </a:solidFill>
                <a:effectLst/>
                <a:highlight>
                  <a:srgbClr val="FFFFFF"/>
                </a:highlight>
                <a:latin typeface="Aptos" panose="020B0004020202020204" pitchFamily="34" charset="0"/>
              </a:rPr>
              <a:t>At Norfolk, our curriculum is designed to provide our children with lots of new experiences so that they link their learning the world in which we live. We want to help them understand themselves </a:t>
            </a:r>
            <a:r>
              <a:rPr lang="en-GB" sz="1400" dirty="0">
                <a:solidFill>
                  <a:srgbClr val="222222"/>
                </a:solidFill>
                <a:highlight>
                  <a:srgbClr val="FFFFFF"/>
                </a:highlight>
                <a:latin typeface="Aptos" panose="020B0004020202020204" pitchFamily="34" charset="0"/>
              </a:rPr>
              <a:t>and how </a:t>
            </a:r>
            <a:r>
              <a:rPr lang="en-GB" sz="1400" b="0" i="0" dirty="0">
                <a:solidFill>
                  <a:srgbClr val="222222"/>
                </a:solidFill>
                <a:effectLst/>
                <a:highlight>
                  <a:srgbClr val="FFFFFF"/>
                </a:highlight>
                <a:latin typeface="Aptos" panose="020B0004020202020204" pitchFamily="34" charset="0"/>
              </a:rPr>
              <a:t>to be good citizens. We will teach them about how past events have changed the world in which we live and how we can make a difference. Each half term we have a whole school</a:t>
            </a:r>
            <a:r>
              <a:rPr lang="en-GB" sz="1400" dirty="0">
                <a:solidFill>
                  <a:srgbClr val="222222"/>
                </a:solidFill>
                <a:highlight>
                  <a:srgbClr val="FFFFFF"/>
                </a:highlight>
                <a:latin typeface="Aptos" panose="020B0004020202020204" pitchFamily="34" charset="0"/>
              </a:rPr>
              <a:t> Big Idea that we focus on in our assemblies and our learning in the classroom. This half term our Big Idea is </a:t>
            </a:r>
            <a:r>
              <a:rPr lang="en-GB" sz="1400" b="1" u="sng" dirty="0">
                <a:solidFill>
                  <a:srgbClr val="222222"/>
                </a:solidFill>
                <a:highlight>
                  <a:srgbClr val="FFFFFF"/>
                </a:highlight>
                <a:latin typeface="Aptos" panose="020B0004020202020204" pitchFamily="34" charset="0"/>
              </a:rPr>
              <a:t>Equity and Social Justice</a:t>
            </a:r>
            <a:endParaRPr lang="en-GB" sz="1400" dirty="0">
              <a:latin typeface="Aptos" panose="020B0004020202020204" pitchFamily="34" charset="0"/>
            </a:endParaRPr>
          </a:p>
        </p:txBody>
      </p:sp>
      <p:sp>
        <p:nvSpPr>
          <p:cNvPr id="25" name="Rectangle 1">
            <a:extLst>
              <a:ext uri="{FF2B5EF4-FFF2-40B4-BE49-F238E27FC236}">
                <a16:creationId xmlns:a16="http://schemas.microsoft.com/office/drawing/2014/main" id="{24A471C9-594C-6741-5ED3-071AE7CD1C09}"/>
              </a:ext>
            </a:extLst>
          </p:cNvPr>
          <p:cNvSpPr>
            <a:spLocks noChangeArrowheads="1"/>
          </p:cNvSpPr>
          <p:nvPr/>
        </p:nvSpPr>
        <p:spPr bwMode="auto">
          <a:xfrm>
            <a:off x="4264025" y="23431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8" name="Picture 27">
            <a:extLst>
              <a:ext uri="{FF2B5EF4-FFF2-40B4-BE49-F238E27FC236}">
                <a16:creationId xmlns:a16="http://schemas.microsoft.com/office/drawing/2014/main" id="{D72125FE-F313-698E-BA6D-1A2B58103414}"/>
              </a:ext>
            </a:extLst>
          </p:cNvPr>
          <p:cNvPicPr>
            <a:picLocks noChangeAspect="1"/>
          </p:cNvPicPr>
          <p:nvPr/>
        </p:nvPicPr>
        <p:blipFill>
          <a:blip r:embed="rId3"/>
          <a:stretch>
            <a:fillRect/>
          </a:stretch>
        </p:blipFill>
        <p:spPr>
          <a:xfrm>
            <a:off x="-3466105" y="2396621"/>
            <a:ext cx="8464210" cy="4080572"/>
          </a:xfrm>
          <a:prstGeom prst="rect">
            <a:avLst/>
          </a:prstGeom>
        </p:spPr>
      </p:pic>
      <p:sp>
        <p:nvSpPr>
          <p:cNvPr id="34" name="Rounded Rectangle 1">
            <a:extLst>
              <a:ext uri="{FF2B5EF4-FFF2-40B4-BE49-F238E27FC236}">
                <a16:creationId xmlns:a16="http://schemas.microsoft.com/office/drawing/2014/main" id="{57F00750-7C6D-C3CA-BFF8-553FB3292FF3}"/>
              </a:ext>
            </a:extLst>
          </p:cNvPr>
          <p:cNvSpPr/>
          <p:nvPr/>
        </p:nvSpPr>
        <p:spPr>
          <a:xfrm>
            <a:off x="185621" y="5197997"/>
            <a:ext cx="1849523" cy="1603817"/>
          </a:xfrm>
          <a:prstGeom prst="roundRect">
            <a:avLst/>
          </a:prstGeom>
          <a:solidFill>
            <a:srgbClr val="FFFF0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TextBox 37">
            <a:extLst>
              <a:ext uri="{FF2B5EF4-FFF2-40B4-BE49-F238E27FC236}">
                <a16:creationId xmlns:a16="http://schemas.microsoft.com/office/drawing/2014/main" id="{EFE39942-B860-608B-6537-D2B65200ADE2}"/>
              </a:ext>
            </a:extLst>
          </p:cNvPr>
          <p:cNvSpPr txBox="1"/>
          <p:nvPr/>
        </p:nvSpPr>
        <p:spPr>
          <a:xfrm>
            <a:off x="301332" y="5366425"/>
            <a:ext cx="1582675" cy="954107"/>
          </a:xfrm>
          <a:prstGeom prst="rect">
            <a:avLst/>
          </a:prstGeom>
          <a:solidFill>
            <a:schemeClr val="bg1"/>
          </a:solidFill>
        </p:spPr>
        <p:txBody>
          <a:bodyPr wrap="square" rtlCol="0">
            <a:spAutoFit/>
          </a:bodyPr>
          <a:lstStyle/>
          <a:p>
            <a:r>
              <a:rPr lang="en-GB" sz="1400" dirty="0">
                <a:latin typeface="Aptos" panose="020B0004020202020204" pitchFamily="34" charset="0"/>
                <a:ea typeface="Times New Roman" panose="02020603050405020304" pitchFamily="18" charset="0"/>
                <a:cs typeface="Times New Roman" panose="02020603050405020304" pitchFamily="18" charset="0"/>
              </a:rPr>
              <a:t>Each year group has a text linked to Equity and Social Justice</a:t>
            </a:r>
            <a:endParaRPr lang="en-GB" sz="1600" dirty="0">
              <a:latin typeface="Aptos" panose="020B0004020202020204" pitchFamily="34" charset="0"/>
              <a:ea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5403829C-4007-C83C-C6A2-AC904683E69E}"/>
              </a:ext>
            </a:extLst>
          </p:cNvPr>
          <p:cNvPicPr>
            <a:picLocks noChangeAspect="1"/>
          </p:cNvPicPr>
          <p:nvPr/>
        </p:nvPicPr>
        <p:blipFill>
          <a:blip r:embed="rId4"/>
          <a:stretch>
            <a:fillRect/>
          </a:stretch>
        </p:blipFill>
        <p:spPr>
          <a:xfrm>
            <a:off x="2403931" y="5404174"/>
            <a:ext cx="9312447" cy="1425063"/>
          </a:xfrm>
          <a:prstGeom prst="rect">
            <a:avLst/>
          </a:prstGeom>
        </p:spPr>
      </p:pic>
    </p:spTree>
    <p:extLst>
      <p:ext uri="{BB962C8B-B14F-4D97-AF65-F5344CB8AC3E}">
        <p14:creationId xmlns:p14="http://schemas.microsoft.com/office/powerpoint/2010/main" val="2183408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13379"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354375" cy="523220"/>
          </a:xfrm>
          <a:prstGeom prst="rect">
            <a:avLst/>
          </a:prstGeom>
          <a:solidFill>
            <a:schemeClr val="bg1"/>
          </a:solidFill>
          <a:ln>
            <a:solidFill>
              <a:schemeClr val="tx1"/>
            </a:solidFill>
          </a:ln>
        </p:spPr>
        <p:txBody>
          <a:bodyPr wrap="square" rtlCol="0">
            <a:spAutoFit/>
          </a:bodyPr>
          <a:lstStyle/>
          <a:p>
            <a:r>
              <a:rPr lang="en-GB" sz="2800"/>
              <a:t>Curriculum Overview</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6168502" cy="523220"/>
          </a:xfrm>
          <a:prstGeom prst="rect">
            <a:avLst/>
          </a:prstGeom>
          <a:noFill/>
          <a:ln>
            <a:solidFill>
              <a:schemeClr val="tx1"/>
            </a:solidFill>
          </a:ln>
        </p:spPr>
        <p:txBody>
          <a:bodyPr wrap="square" lIns="91440" tIns="45720" rIns="91440" bIns="45720" rtlCol="0" anchor="t">
            <a:spAutoFit/>
          </a:bodyPr>
          <a:lstStyle/>
          <a:p>
            <a:r>
              <a:rPr lang="en-GB" sz="2800" dirty="0"/>
              <a:t>Year 4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998276"/>
            <a:ext cx="3903404" cy="2808355"/>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9" name="Rounded Rectangle 1">
            <a:extLst>
              <a:ext uri="{FF2B5EF4-FFF2-40B4-BE49-F238E27FC236}">
                <a16:creationId xmlns:a16="http://schemas.microsoft.com/office/drawing/2014/main" id="{B3C225F0-243A-08F8-737C-FDC0FC70C09B}"/>
              </a:ext>
            </a:extLst>
          </p:cNvPr>
          <p:cNvSpPr/>
          <p:nvPr/>
        </p:nvSpPr>
        <p:spPr>
          <a:xfrm>
            <a:off x="102721" y="3957115"/>
            <a:ext cx="3903404" cy="2808355"/>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096683" y="968539"/>
            <a:ext cx="3903404" cy="2808355"/>
          </a:xfrm>
          <a:prstGeom prst="roundRect">
            <a:avLst/>
          </a:prstGeom>
          <a:solidFill>
            <a:schemeClr val="accent6">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51692" y="959190"/>
            <a:ext cx="3903404" cy="2808355"/>
          </a:xfrm>
          <a:prstGeom prst="roundRect">
            <a:avLst/>
          </a:prstGeom>
          <a:solidFill>
            <a:srgbClr val="FF0000"/>
          </a:solidFill>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096683" y="3957115"/>
            <a:ext cx="3903404" cy="2808355"/>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12838" y="3957115"/>
            <a:ext cx="3903404" cy="2808355"/>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C9689B2E-B443-32D0-20A8-A0885DD982BD}"/>
              </a:ext>
            </a:extLst>
          </p:cNvPr>
          <p:cNvSpPr txBox="1"/>
          <p:nvPr/>
        </p:nvSpPr>
        <p:spPr>
          <a:xfrm>
            <a:off x="4375355" y="1217536"/>
            <a:ext cx="3441290" cy="2031325"/>
          </a:xfrm>
          <a:prstGeom prst="rect">
            <a:avLst/>
          </a:prstGeom>
          <a:solidFill>
            <a:schemeClr val="bg1"/>
          </a:solidFill>
        </p:spPr>
        <p:txBody>
          <a:bodyPr wrap="square" rtlCol="0">
            <a:spAutoFit/>
          </a:bodyPr>
          <a:lstStyle/>
          <a:p>
            <a:r>
              <a:rPr lang="en-GB" sz="1800" dirty="0"/>
              <a:t>Maths</a:t>
            </a:r>
          </a:p>
          <a:p>
            <a:r>
              <a:rPr lang="en-GB" sz="1800" dirty="0"/>
              <a:t>We will be:</a:t>
            </a:r>
          </a:p>
          <a:p>
            <a:r>
              <a:rPr lang="en-GB" dirty="0"/>
              <a:t>Continuing to learn about multiplication and division and looking at measurement, specifically length and perimeter. </a:t>
            </a:r>
          </a:p>
        </p:txBody>
      </p:sp>
      <p:sp>
        <p:nvSpPr>
          <p:cNvPr id="16" name="TextBox 15">
            <a:extLst>
              <a:ext uri="{FF2B5EF4-FFF2-40B4-BE49-F238E27FC236}">
                <a16:creationId xmlns:a16="http://schemas.microsoft.com/office/drawing/2014/main" id="{048B70C3-6E7C-8829-41C3-D1FBC1FB1FC1}"/>
              </a:ext>
            </a:extLst>
          </p:cNvPr>
          <p:cNvSpPr txBox="1"/>
          <p:nvPr/>
        </p:nvSpPr>
        <p:spPr>
          <a:xfrm>
            <a:off x="8382749" y="1079037"/>
            <a:ext cx="3441290" cy="2308324"/>
          </a:xfrm>
          <a:prstGeom prst="rect">
            <a:avLst/>
          </a:prstGeom>
          <a:solidFill>
            <a:schemeClr val="bg1"/>
          </a:solidFill>
        </p:spPr>
        <p:txBody>
          <a:bodyPr wrap="square" rtlCol="0">
            <a:spAutoFit/>
          </a:bodyPr>
          <a:lstStyle/>
          <a:p>
            <a:r>
              <a:rPr lang="en-GB" sz="1800" dirty="0"/>
              <a:t>History</a:t>
            </a:r>
          </a:p>
          <a:p>
            <a:r>
              <a:rPr lang="en-GB" sz="1800" dirty="0"/>
              <a:t>We will be: </a:t>
            </a:r>
          </a:p>
          <a:p>
            <a:r>
              <a:rPr lang="en-GB" dirty="0"/>
              <a:t>Learning about the industrial revolution and it’s impact we will be comparing this to the local area of Kelham Island and get to see a real steam engine at Kelham Island Museum.</a:t>
            </a:r>
            <a:endParaRPr lang="en-GB" sz="1800" dirty="0"/>
          </a:p>
        </p:txBody>
      </p:sp>
      <p:sp>
        <p:nvSpPr>
          <p:cNvPr id="17" name="TextBox 16">
            <a:extLst>
              <a:ext uri="{FF2B5EF4-FFF2-40B4-BE49-F238E27FC236}">
                <a16:creationId xmlns:a16="http://schemas.microsoft.com/office/drawing/2014/main" id="{3BC2BBF0-73E9-8869-E81C-DE3B5A542340}"/>
              </a:ext>
            </a:extLst>
          </p:cNvPr>
          <p:cNvSpPr txBox="1"/>
          <p:nvPr/>
        </p:nvSpPr>
        <p:spPr>
          <a:xfrm>
            <a:off x="333778" y="4076962"/>
            <a:ext cx="3441290" cy="2031325"/>
          </a:xfrm>
          <a:prstGeom prst="rect">
            <a:avLst/>
          </a:prstGeom>
          <a:solidFill>
            <a:schemeClr val="bg1"/>
          </a:solidFill>
        </p:spPr>
        <p:txBody>
          <a:bodyPr wrap="square" rtlCol="0">
            <a:spAutoFit/>
          </a:bodyPr>
          <a:lstStyle/>
          <a:p>
            <a:r>
              <a:rPr lang="en-GB" sz="1800" dirty="0"/>
              <a:t>PE</a:t>
            </a:r>
          </a:p>
          <a:p>
            <a:r>
              <a:rPr lang="en-GB" sz="1800" dirty="0"/>
              <a:t>We will be:</a:t>
            </a:r>
          </a:p>
          <a:p>
            <a:r>
              <a:rPr lang="en-GB" sz="1800" dirty="0"/>
              <a:t>Cont</a:t>
            </a:r>
            <a:r>
              <a:rPr lang="en-GB" dirty="0"/>
              <a:t>inuing our swimming lessons at Ponds Forge and doing gymnastics with Mr Marsh. We will also be taking part in three ice skating lessons.  </a:t>
            </a:r>
            <a:endParaRPr lang="en-GB" sz="1800" dirty="0"/>
          </a:p>
        </p:txBody>
      </p:sp>
      <p:sp>
        <p:nvSpPr>
          <p:cNvPr id="18" name="TextBox 17">
            <a:extLst>
              <a:ext uri="{FF2B5EF4-FFF2-40B4-BE49-F238E27FC236}">
                <a16:creationId xmlns:a16="http://schemas.microsoft.com/office/drawing/2014/main" id="{A7390E30-173E-3BCE-6432-623518765DF1}"/>
              </a:ext>
            </a:extLst>
          </p:cNvPr>
          <p:cNvSpPr txBox="1"/>
          <p:nvPr/>
        </p:nvSpPr>
        <p:spPr>
          <a:xfrm>
            <a:off x="4322310" y="4034490"/>
            <a:ext cx="3441290" cy="1754326"/>
          </a:xfrm>
          <a:prstGeom prst="rect">
            <a:avLst/>
          </a:prstGeom>
          <a:solidFill>
            <a:schemeClr val="bg1"/>
          </a:solidFill>
        </p:spPr>
        <p:txBody>
          <a:bodyPr wrap="square" rtlCol="0">
            <a:spAutoFit/>
          </a:bodyPr>
          <a:lstStyle/>
          <a:p>
            <a:r>
              <a:rPr lang="en-GB" sz="1800" dirty="0"/>
              <a:t>Science</a:t>
            </a:r>
          </a:p>
          <a:p>
            <a:r>
              <a:rPr lang="en-GB" sz="1800" dirty="0"/>
              <a:t>We will be:</a:t>
            </a:r>
          </a:p>
          <a:p>
            <a:r>
              <a:rPr lang="en-GB" dirty="0"/>
              <a:t>Exploring and investigating electric circuits, conductors and insulators and how we can save electricity. </a:t>
            </a:r>
            <a:endParaRPr lang="en-GB" sz="1800" dirty="0"/>
          </a:p>
        </p:txBody>
      </p:sp>
      <p:sp>
        <p:nvSpPr>
          <p:cNvPr id="19" name="TextBox 18">
            <a:extLst>
              <a:ext uri="{FF2B5EF4-FFF2-40B4-BE49-F238E27FC236}">
                <a16:creationId xmlns:a16="http://schemas.microsoft.com/office/drawing/2014/main" id="{709878FF-CEB5-5F53-11AB-3C1EC10685EF}"/>
              </a:ext>
            </a:extLst>
          </p:cNvPr>
          <p:cNvSpPr txBox="1"/>
          <p:nvPr/>
        </p:nvSpPr>
        <p:spPr>
          <a:xfrm>
            <a:off x="8343895" y="4040663"/>
            <a:ext cx="3441290" cy="2308324"/>
          </a:xfrm>
          <a:prstGeom prst="rect">
            <a:avLst/>
          </a:prstGeom>
          <a:solidFill>
            <a:schemeClr val="bg1"/>
          </a:solidFill>
        </p:spPr>
        <p:txBody>
          <a:bodyPr wrap="square" rtlCol="0">
            <a:spAutoFit/>
          </a:bodyPr>
          <a:lstStyle/>
          <a:p>
            <a:r>
              <a:rPr lang="en-GB" sz="1800" dirty="0"/>
              <a:t>Citizenship – RSHE and RE</a:t>
            </a:r>
          </a:p>
          <a:p>
            <a:r>
              <a:rPr lang="en-GB" sz="1800" dirty="0"/>
              <a:t>We will be:</a:t>
            </a:r>
            <a:endParaRPr lang="en-GB" dirty="0"/>
          </a:p>
          <a:p>
            <a:r>
              <a:rPr lang="en-GB" sz="1800" dirty="0"/>
              <a:t>Answering the question What is it Like for Someone to follow God? </a:t>
            </a:r>
          </a:p>
          <a:p>
            <a:r>
              <a:rPr lang="en-GB" dirty="0"/>
              <a:t>We will also be looking at how we can help the people around us and questioning whether friendships are always fun. </a:t>
            </a:r>
            <a:endParaRPr lang="en-GB" sz="1800" dirty="0"/>
          </a:p>
        </p:txBody>
      </p:sp>
      <p:sp>
        <p:nvSpPr>
          <p:cNvPr id="20" name="TextBox 19">
            <a:extLst>
              <a:ext uri="{FF2B5EF4-FFF2-40B4-BE49-F238E27FC236}">
                <a16:creationId xmlns:a16="http://schemas.microsoft.com/office/drawing/2014/main" id="{F474F4CD-CD2E-9A65-23FF-1A18C1EFDE4F}"/>
              </a:ext>
            </a:extLst>
          </p:cNvPr>
          <p:cNvSpPr txBox="1"/>
          <p:nvPr/>
        </p:nvSpPr>
        <p:spPr>
          <a:xfrm>
            <a:off x="364669" y="1109928"/>
            <a:ext cx="3410399" cy="2585323"/>
          </a:xfrm>
          <a:prstGeom prst="rect">
            <a:avLst/>
          </a:prstGeom>
          <a:solidFill>
            <a:schemeClr val="bg1"/>
          </a:solidFill>
        </p:spPr>
        <p:txBody>
          <a:bodyPr wrap="square" rtlCol="0">
            <a:spAutoFit/>
          </a:bodyPr>
          <a:lstStyle/>
          <a:p>
            <a:r>
              <a:rPr lang="en-GB" sz="1800" dirty="0"/>
              <a:t>Reading and writing</a:t>
            </a:r>
          </a:p>
          <a:p>
            <a:r>
              <a:rPr lang="en-GB" sz="1800" dirty="0"/>
              <a:t>We will be: </a:t>
            </a:r>
          </a:p>
          <a:p>
            <a:r>
              <a:rPr lang="en-GB" dirty="0"/>
              <a:t>Taking part in the shared reading project where we will be reading the book The Boy in the Back of the Class by Onjali Q. Rauf. We will be writing comparative texts about the characters and settings in the book. </a:t>
            </a:r>
          </a:p>
        </p:txBody>
      </p:sp>
      <p:pic>
        <p:nvPicPr>
          <p:cNvPr id="22" name="Picture 10" descr="Reading Icon 3503883">
            <a:extLst>
              <a:ext uri="{FF2B5EF4-FFF2-40B4-BE49-F238E27FC236}">
                <a16:creationId xmlns:a16="http://schemas.microsoft.com/office/drawing/2014/main" id="{EB06BD44-C7F9-FB25-B406-E239BFA5C12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68792" y="1102696"/>
            <a:ext cx="455065" cy="455065"/>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maths Icon 3778440">
            <a:extLst>
              <a:ext uri="{FF2B5EF4-FFF2-40B4-BE49-F238E27FC236}">
                <a16:creationId xmlns:a16="http://schemas.microsoft.com/office/drawing/2014/main" id="{E14E6FBE-DA9D-3A05-8200-36C1E198A5D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77685" y="1086512"/>
            <a:ext cx="471249" cy="471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47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7CC8192B-1A66-9B69-54BD-6F3D77DD1534}"/>
              </a:ext>
            </a:extLst>
          </p:cNvPr>
          <p:cNvSpPr/>
          <p:nvPr/>
        </p:nvSpPr>
        <p:spPr>
          <a:xfrm>
            <a:off x="1076961" y="244915"/>
            <a:ext cx="10803081" cy="68279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7B192DD-FBDE-5DD7-10B6-34843479FA1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675"/>
          <a:stretch/>
        </p:blipFill>
        <p:spPr>
          <a:xfrm>
            <a:off x="102721" y="92530"/>
            <a:ext cx="802169" cy="836024"/>
          </a:xfrm>
          <a:prstGeom prst="rect">
            <a:avLst/>
          </a:prstGeom>
        </p:spPr>
      </p:pic>
      <p:sp>
        <p:nvSpPr>
          <p:cNvPr id="4" name="TextBox 3">
            <a:extLst>
              <a:ext uri="{FF2B5EF4-FFF2-40B4-BE49-F238E27FC236}">
                <a16:creationId xmlns:a16="http://schemas.microsoft.com/office/drawing/2014/main" id="{B2353D8C-D4E9-7173-0507-5F733C994B87}"/>
              </a:ext>
            </a:extLst>
          </p:cNvPr>
          <p:cNvSpPr txBox="1"/>
          <p:nvPr/>
        </p:nvSpPr>
        <p:spPr>
          <a:xfrm>
            <a:off x="1309753" y="254850"/>
            <a:ext cx="10107240" cy="523220"/>
          </a:xfrm>
          <a:prstGeom prst="rect">
            <a:avLst/>
          </a:prstGeom>
          <a:solidFill>
            <a:schemeClr val="bg1"/>
          </a:solidFill>
          <a:ln>
            <a:solidFill>
              <a:schemeClr val="tx1"/>
            </a:solidFill>
          </a:ln>
        </p:spPr>
        <p:txBody>
          <a:bodyPr wrap="square" lIns="91440" tIns="45720" rIns="91440" bIns="45720" rtlCol="0" anchor="t">
            <a:spAutoFit/>
          </a:bodyPr>
          <a:lstStyle/>
          <a:p>
            <a:r>
              <a:rPr lang="en-GB" sz="2800"/>
              <a:t>Home Learning Projects</a:t>
            </a:r>
          </a:p>
        </p:txBody>
      </p:sp>
      <p:sp>
        <p:nvSpPr>
          <p:cNvPr id="5" name="TextBox 4">
            <a:extLst>
              <a:ext uri="{FF2B5EF4-FFF2-40B4-BE49-F238E27FC236}">
                <a16:creationId xmlns:a16="http://schemas.microsoft.com/office/drawing/2014/main" id="{E8273DE5-9BEA-0F67-A22C-D37D440632A0}"/>
              </a:ext>
            </a:extLst>
          </p:cNvPr>
          <p:cNvSpPr txBox="1"/>
          <p:nvPr/>
        </p:nvSpPr>
        <p:spPr>
          <a:xfrm>
            <a:off x="5492556" y="248932"/>
            <a:ext cx="5921367" cy="523220"/>
          </a:xfrm>
          <a:prstGeom prst="rect">
            <a:avLst/>
          </a:prstGeom>
          <a:noFill/>
          <a:ln>
            <a:solidFill>
              <a:schemeClr val="tx1"/>
            </a:solidFill>
          </a:ln>
        </p:spPr>
        <p:txBody>
          <a:bodyPr wrap="square" rtlCol="0">
            <a:spAutoFit/>
          </a:bodyPr>
          <a:lstStyle/>
          <a:p>
            <a:r>
              <a:rPr lang="en-GB" sz="2800" dirty="0"/>
              <a:t>Year 4  – Spring 1</a:t>
            </a:r>
          </a:p>
        </p:txBody>
      </p:sp>
      <p:sp>
        <p:nvSpPr>
          <p:cNvPr id="6" name="Rounded Rectangle 1">
            <a:extLst>
              <a:ext uri="{FF2B5EF4-FFF2-40B4-BE49-F238E27FC236}">
                <a16:creationId xmlns:a16="http://schemas.microsoft.com/office/drawing/2014/main" id="{B182933D-65D8-1C58-3DA1-FE13D522C88C}"/>
              </a:ext>
            </a:extLst>
          </p:cNvPr>
          <p:cNvSpPr/>
          <p:nvPr/>
        </p:nvSpPr>
        <p:spPr>
          <a:xfrm>
            <a:off x="136904" y="2080645"/>
            <a:ext cx="3903404" cy="2283194"/>
          </a:xfrm>
          <a:prstGeom prst="roundRect">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err="1">
                <a:highlight>
                  <a:srgbClr val="FFFF00"/>
                </a:highlight>
              </a:rPr>
              <a:t>Pr</a:t>
            </a:r>
          </a:p>
        </p:txBody>
      </p:sp>
      <p:sp>
        <p:nvSpPr>
          <p:cNvPr id="9" name="Rounded Rectangle 1">
            <a:extLst>
              <a:ext uri="{FF2B5EF4-FFF2-40B4-BE49-F238E27FC236}">
                <a16:creationId xmlns:a16="http://schemas.microsoft.com/office/drawing/2014/main" id="{B3C225F0-243A-08F8-737C-FDC0FC70C09B}"/>
              </a:ext>
            </a:extLst>
          </p:cNvPr>
          <p:cNvSpPr/>
          <p:nvPr/>
        </p:nvSpPr>
        <p:spPr>
          <a:xfrm>
            <a:off x="133612" y="4482276"/>
            <a:ext cx="3903404" cy="2293491"/>
          </a:xfrm>
          <a:prstGeom prst="roundRect">
            <a:avLst/>
          </a:prstGeom>
          <a:solidFill>
            <a:srgbClr val="00B0F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1">
            <a:extLst>
              <a:ext uri="{FF2B5EF4-FFF2-40B4-BE49-F238E27FC236}">
                <a16:creationId xmlns:a16="http://schemas.microsoft.com/office/drawing/2014/main" id="{CDF36BC7-6224-3782-660C-DC20B5BA6452}"/>
              </a:ext>
            </a:extLst>
          </p:cNvPr>
          <p:cNvSpPr/>
          <p:nvPr/>
        </p:nvSpPr>
        <p:spPr>
          <a:xfrm>
            <a:off x="4148171" y="2080644"/>
            <a:ext cx="3903404" cy="2283195"/>
          </a:xfrm>
          <a:prstGeom prst="roundRect">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
            <a:extLst>
              <a:ext uri="{FF2B5EF4-FFF2-40B4-BE49-F238E27FC236}">
                <a16:creationId xmlns:a16="http://schemas.microsoft.com/office/drawing/2014/main" id="{4BAF39C6-7BDD-FD3F-C37D-98FA5FC24D8A}"/>
              </a:ext>
            </a:extLst>
          </p:cNvPr>
          <p:cNvSpPr/>
          <p:nvPr/>
        </p:nvSpPr>
        <p:spPr>
          <a:xfrm>
            <a:off x="8141395" y="2081593"/>
            <a:ext cx="3913701" cy="2283195"/>
          </a:xfrm>
          <a:prstGeom prst="round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
            <a:extLst>
              <a:ext uri="{FF2B5EF4-FFF2-40B4-BE49-F238E27FC236}">
                <a16:creationId xmlns:a16="http://schemas.microsoft.com/office/drawing/2014/main" id="{39708233-3EE3-003B-FFEF-3E4E59C7950A}"/>
              </a:ext>
            </a:extLst>
          </p:cNvPr>
          <p:cNvSpPr/>
          <p:nvPr/>
        </p:nvSpPr>
        <p:spPr>
          <a:xfrm>
            <a:off x="4148169" y="4471978"/>
            <a:ext cx="3903405" cy="2293492"/>
          </a:xfrm>
          <a:prstGeom prst="roundRect">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ounded Rectangle 1">
            <a:extLst>
              <a:ext uri="{FF2B5EF4-FFF2-40B4-BE49-F238E27FC236}">
                <a16:creationId xmlns:a16="http://schemas.microsoft.com/office/drawing/2014/main" id="{FC41EDE2-0C45-B565-C328-954ADB1A0F82}"/>
              </a:ext>
            </a:extLst>
          </p:cNvPr>
          <p:cNvSpPr/>
          <p:nvPr/>
        </p:nvSpPr>
        <p:spPr>
          <a:xfrm>
            <a:off x="8143729" y="4482276"/>
            <a:ext cx="3913701" cy="2293491"/>
          </a:xfrm>
          <a:prstGeom prst="roundRect">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1">
            <a:extLst>
              <a:ext uri="{FF2B5EF4-FFF2-40B4-BE49-F238E27FC236}">
                <a16:creationId xmlns:a16="http://schemas.microsoft.com/office/drawing/2014/main" id="{DF00413D-349B-F20A-AB9F-874A69CD8AF1}"/>
              </a:ext>
            </a:extLst>
          </p:cNvPr>
          <p:cNvSpPr/>
          <p:nvPr/>
        </p:nvSpPr>
        <p:spPr>
          <a:xfrm>
            <a:off x="136904" y="1030323"/>
            <a:ext cx="11739648" cy="923948"/>
          </a:xfrm>
          <a:prstGeom prst="roundRect">
            <a:avLst/>
          </a:prstGeom>
          <a:solidFill>
            <a:schemeClr val="accent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highlight>
                <a:srgbClr val="FFFF00"/>
              </a:highlight>
            </a:endParaRPr>
          </a:p>
        </p:txBody>
      </p:sp>
      <p:sp>
        <p:nvSpPr>
          <p:cNvPr id="14" name="TextBox 13">
            <a:extLst>
              <a:ext uri="{FF2B5EF4-FFF2-40B4-BE49-F238E27FC236}">
                <a16:creationId xmlns:a16="http://schemas.microsoft.com/office/drawing/2014/main" id="{6280983C-D4EC-D896-B002-301BBCB753A5}"/>
              </a:ext>
            </a:extLst>
          </p:cNvPr>
          <p:cNvSpPr txBox="1"/>
          <p:nvPr/>
        </p:nvSpPr>
        <p:spPr>
          <a:xfrm>
            <a:off x="362910" y="1032040"/>
            <a:ext cx="1117792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dirty="0"/>
              <a:t>These home learning projects are weekly, creative projects in addition to children's times tables, spellings and reading. Children should read for a minimum of ten minutes every day. Weekly times tables and spellings will be posted on Dojo.</a:t>
            </a:r>
          </a:p>
        </p:txBody>
      </p:sp>
      <p:sp>
        <p:nvSpPr>
          <p:cNvPr id="21" name="TextBox 20">
            <a:extLst>
              <a:ext uri="{FF2B5EF4-FFF2-40B4-BE49-F238E27FC236}">
                <a16:creationId xmlns:a16="http://schemas.microsoft.com/office/drawing/2014/main" id="{E799C89F-5B07-14D4-3060-D3B11A5623DD}"/>
              </a:ext>
            </a:extLst>
          </p:cNvPr>
          <p:cNvSpPr txBox="1"/>
          <p:nvPr/>
        </p:nvSpPr>
        <p:spPr>
          <a:xfrm>
            <a:off x="286011" y="2156497"/>
            <a:ext cx="3441290" cy="1754326"/>
          </a:xfrm>
          <a:prstGeom prst="rect">
            <a:avLst/>
          </a:prstGeom>
          <a:solidFill>
            <a:schemeClr val="bg1"/>
          </a:solidFill>
        </p:spPr>
        <p:txBody>
          <a:bodyPr wrap="square" lIns="91440" tIns="45720" rIns="91440" bIns="45720" rtlCol="0" anchor="t">
            <a:spAutoFit/>
          </a:bodyPr>
          <a:lstStyle/>
          <a:p>
            <a:r>
              <a:rPr lang="en-GB" b="1" dirty="0"/>
              <a:t>Project one: </a:t>
            </a:r>
            <a:endParaRPr lang="en-GB" sz="1800" b="1" dirty="0"/>
          </a:p>
          <a:p>
            <a:r>
              <a:rPr lang="en-GB" b="1" dirty="0"/>
              <a:t>Handed in by</a:t>
            </a:r>
            <a:r>
              <a:rPr lang="en-GB" sz="1800" b="1" dirty="0"/>
              <a:t>:</a:t>
            </a:r>
            <a:r>
              <a:rPr lang="en-GB" b="1" dirty="0"/>
              <a:t> </a:t>
            </a:r>
            <a:r>
              <a:rPr lang="en-GB" sz="1600" dirty="0"/>
              <a:t>Monday 12</a:t>
            </a:r>
            <a:r>
              <a:rPr lang="en-GB" sz="1600" baseline="30000" dirty="0"/>
              <a:t>th</a:t>
            </a:r>
            <a:r>
              <a:rPr lang="en-GB" sz="1600" dirty="0"/>
              <a:t> January</a:t>
            </a:r>
          </a:p>
          <a:p>
            <a:r>
              <a:rPr lang="en-GB" b="1" dirty="0"/>
              <a:t>Details:  Research an author that you have read before and write a short biography about them. </a:t>
            </a:r>
          </a:p>
        </p:txBody>
      </p:sp>
      <p:sp>
        <p:nvSpPr>
          <p:cNvPr id="24" name="TextBox 23">
            <a:extLst>
              <a:ext uri="{FF2B5EF4-FFF2-40B4-BE49-F238E27FC236}">
                <a16:creationId xmlns:a16="http://schemas.microsoft.com/office/drawing/2014/main" id="{8FC1837E-0799-1667-590E-B3DD55D1A1DB}"/>
              </a:ext>
            </a:extLst>
          </p:cNvPr>
          <p:cNvSpPr txBox="1"/>
          <p:nvPr/>
        </p:nvSpPr>
        <p:spPr>
          <a:xfrm>
            <a:off x="4318832" y="2213151"/>
            <a:ext cx="3441290" cy="1200329"/>
          </a:xfrm>
          <a:prstGeom prst="rect">
            <a:avLst/>
          </a:prstGeom>
          <a:solidFill>
            <a:schemeClr val="bg1"/>
          </a:solidFill>
        </p:spPr>
        <p:txBody>
          <a:bodyPr wrap="square" lIns="91440" tIns="45720" rIns="91440" bIns="45720" rtlCol="0" anchor="t">
            <a:spAutoFit/>
          </a:bodyPr>
          <a:lstStyle/>
          <a:p>
            <a:r>
              <a:rPr lang="en-GB" b="1" dirty="0"/>
              <a:t>Project two: </a:t>
            </a:r>
            <a:endParaRPr lang="en-GB" sz="1800" b="1" dirty="0"/>
          </a:p>
          <a:p>
            <a:r>
              <a:rPr lang="en-GB" b="1" dirty="0"/>
              <a:t>Handed in by</a:t>
            </a:r>
            <a:r>
              <a:rPr lang="en-GB" sz="1800" b="1" dirty="0"/>
              <a:t>:</a:t>
            </a:r>
            <a:r>
              <a:rPr lang="en-GB" b="1" dirty="0"/>
              <a:t> </a:t>
            </a:r>
            <a:r>
              <a:rPr lang="en-GB" sz="1600" dirty="0"/>
              <a:t>Monday 19</a:t>
            </a:r>
            <a:r>
              <a:rPr lang="en-GB" sz="1600" baseline="30000" dirty="0"/>
              <a:t>th</a:t>
            </a:r>
            <a:r>
              <a:rPr lang="en-GB" sz="1600" dirty="0"/>
              <a:t> January</a:t>
            </a:r>
          </a:p>
          <a:p>
            <a:r>
              <a:rPr lang="en-GB" b="1" dirty="0"/>
              <a:t>Details: Create your own colour by multiplication. </a:t>
            </a:r>
          </a:p>
        </p:txBody>
      </p:sp>
      <p:sp>
        <p:nvSpPr>
          <p:cNvPr id="25" name="TextBox 24">
            <a:extLst>
              <a:ext uri="{FF2B5EF4-FFF2-40B4-BE49-F238E27FC236}">
                <a16:creationId xmlns:a16="http://schemas.microsoft.com/office/drawing/2014/main" id="{EE6BFBC2-16B4-DD81-0414-8DC6B0C22113}"/>
              </a:ext>
            </a:extLst>
          </p:cNvPr>
          <p:cNvSpPr txBox="1"/>
          <p:nvPr/>
        </p:nvSpPr>
        <p:spPr>
          <a:xfrm>
            <a:off x="8375967" y="2213151"/>
            <a:ext cx="3441290" cy="2031325"/>
          </a:xfrm>
          <a:prstGeom prst="rect">
            <a:avLst/>
          </a:prstGeom>
          <a:solidFill>
            <a:schemeClr val="bg1"/>
          </a:solidFill>
        </p:spPr>
        <p:txBody>
          <a:bodyPr wrap="square" lIns="91440" tIns="45720" rIns="91440" bIns="45720" rtlCol="0" anchor="t">
            <a:spAutoFit/>
          </a:bodyPr>
          <a:lstStyle/>
          <a:p>
            <a:r>
              <a:rPr lang="en-GB" b="1" dirty="0"/>
              <a:t>Project three: </a:t>
            </a:r>
            <a:endParaRPr lang="en-GB" sz="1800" b="1" dirty="0"/>
          </a:p>
          <a:p>
            <a:r>
              <a:rPr lang="en-GB" b="1" dirty="0"/>
              <a:t>Handed in by</a:t>
            </a:r>
            <a:r>
              <a:rPr lang="en-GB" sz="1800" b="1" dirty="0"/>
              <a:t>:</a:t>
            </a:r>
            <a:r>
              <a:rPr lang="en-GB" b="1" dirty="0"/>
              <a:t> </a:t>
            </a:r>
            <a:r>
              <a:rPr lang="en-GB" sz="1600" dirty="0"/>
              <a:t>Monday 26</a:t>
            </a:r>
            <a:r>
              <a:rPr lang="en-GB" sz="1600" baseline="30000" dirty="0"/>
              <a:t>th</a:t>
            </a:r>
            <a:r>
              <a:rPr lang="en-GB" sz="1600" dirty="0"/>
              <a:t> January</a:t>
            </a:r>
          </a:p>
          <a:p>
            <a:r>
              <a:rPr lang="en-GB" b="1" dirty="0"/>
              <a:t>Details: Research how the industrial revolution impacted a city in the UK other than Sheffield. You can present this however you wish. </a:t>
            </a:r>
          </a:p>
        </p:txBody>
      </p:sp>
      <p:sp>
        <p:nvSpPr>
          <p:cNvPr id="26" name="TextBox 25">
            <a:extLst>
              <a:ext uri="{FF2B5EF4-FFF2-40B4-BE49-F238E27FC236}">
                <a16:creationId xmlns:a16="http://schemas.microsoft.com/office/drawing/2014/main" id="{7821B658-E266-14F2-3342-355348DD1AFC}"/>
              </a:ext>
            </a:extLst>
          </p:cNvPr>
          <p:cNvSpPr txBox="1"/>
          <p:nvPr/>
        </p:nvSpPr>
        <p:spPr>
          <a:xfrm>
            <a:off x="364670" y="4684502"/>
            <a:ext cx="3441290" cy="1754326"/>
          </a:xfrm>
          <a:prstGeom prst="rect">
            <a:avLst/>
          </a:prstGeom>
          <a:solidFill>
            <a:schemeClr val="bg1"/>
          </a:solidFill>
        </p:spPr>
        <p:txBody>
          <a:bodyPr wrap="square" lIns="91440" tIns="45720" rIns="91440" bIns="45720" rtlCol="0" anchor="t">
            <a:spAutoFit/>
          </a:bodyPr>
          <a:lstStyle/>
          <a:p>
            <a:r>
              <a:rPr lang="en-GB" b="1" dirty="0"/>
              <a:t>Project four: </a:t>
            </a:r>
            <a:endParaRPr lang="en-GB" sz="1800" b="1" dirty="0"/>
          </a:p>
          <a:p>
            <a:r>
              <a:rPr lang="en-GB" b="1" dirty="0"/>
              <a:t>Handed in by</a:t>
            </a:r>
            <a:r>
              <a:rPr lang="en-GB" sz="1800" b="1" dirty="0"/>
              <a:t>:</a:t>
            </a:r>
            <a:r>
              <a:rPr lang="en-GB" b="1" dirty="0"/>
              <a:t> </a:t>
            </a:r>
            <a:r>
              <a:rPr lang="en-GB" sz="1600" dirty="0"/>
              <a:t>Monday 4th February </a:t>
            </a:r>
            <a:r>
              <a:rPr lang="en-GB" b="1" dirty="0"/>
              <a:t>Details: Create your own diagrams of different circuits and label them as either closed or unclosed. </a:t>
            </a:r>
          </a:p>
        </p:txBody>
      </p:sp>
      <p:sp>
        <p:nvSpPr>
          <p:cNvPr id="27" name="TextBox 26">
            <a:extLst>
              <a:ext uri="{FF2B5EF4-FFF2-40B4-BE49-F238E27FC236}">
                <a16:creationId xmlns:a16="http://schemas.microsoft.com/office/drawing/2014/main" id="{B879C49F-079D-1A8E-A927-A1BA2C9E7066}"/>
              </a:ext>
            </a:extLst>
          </p:cNvPr>
          <p:cNvSpPr txBox="1"/>
          <p:nvPr/>
        </p:nvSpPr>
        <p:spPr>
          <a:xfrm>
            <a:off x="4268074" y="4684502"/>
            <a:ext cx="3635482" cy="1200329"/>
          </a:xfrm>
          <a:prstGeom prst="rect">
            <a:avLst/>
          </a:prstGeom>
          <a:solidFill>
            <a:schemeClr val="bg1"/>
          </a:solidFill>
        </p:spPr>
        <p:txBody>
          <a:bodyPr wrap="square" lIns="91440" tIns="45720" rIns="91440" bIns="45720" rtlCol="0" anchor="t">
            <a:spAutoFit/>
          </a:bodyPr>
          <a:lstStyle/>
          <a:p>
            <a:r>
              <a:rPr lang="en-GB" b="1" dirty="0"/>
              <a:t>Project five: </a:t>
            </a:r>
            <a:endParaRPr lang="en-GB" sz="1800" b="1" dirty="0"/>
          </a:p>
          <a:p>
            <a:r>
              <a:rPr lang="en-GB" b="1" dirty="0"/>
              <a:t>Handed in by</a:t>
            </a:r>
            <a:r>
              <a:rPr lang="en-GB" sz="1800" b="1" dirty="0"/>
              <a:t>:</a:t>
            </a:r>
            <a:r>
              <a:rPr lang="en-GB" b="1" dirty="0"/>
              <a:t> </a:t>
            </a:r>
            <a:r>
              <a:rPr lang="en-GB" sz="1600" dirty="0"/>
              <a:t>Monday 9</a:t>
            </a:r>
            <a:r>
              <a:rPr lang="en-GB" sz="1600" baseline="30000" dirty="0"/>
              <a:t>th</a:t>
            </a:r>
            <a:r>
              <a:rPr lang="en-GB" sz="1600" dirty="0"/>
              <a:t> February </a:t>
            </a:r>
            <a:r>
              <a:rPr lang="en-GB" b="1" dirty="0"/>
              <a:t>Details: Design your own super fast car with interesting features. </a:t>
            </a:r>
          </a:p>
        </p:txBody>
      </p:sp>
      <p:sp>
        <p:nvSpPr>
          <p:cNvPr id="28" name="TextBox 27">
            <a:extLst>
              <a:ext uri="{FF2B5EF4-FFF2-40B4-BE49-F238E27FC236}">
                <a16:creationId xmlns:a16="http://schemas.microsoft.com/office/drawing/2014/main" id="{881AA74C-81C2-C976-1D62-136743699002}"/>
              </a:ext>
            </a:extLst>
          </p:cNvPr>
          <p:cNvSpPr txBox="1"/>
          <p:nvPr/>
        </p:nvSpPr>
        <p:spPr>
          <a:xfrm>
            <a:off x="8278761" y="4684502"/>
            <a:ext cx="3538496" cy="2031325"/>
          </a:xfrm>
          <a:prstGeom prst="rect">
            <a:avLst/>
          </a:prstGeom>
          <a:solidFill>
            <a:schemeClr val="bg1"/>
          </a:solidFill>
        </p:spPr>
        <p:txBody>
          <a:bodyPr wrap="square" lIns="91440" tIns="45720" rIns="91440" bIns="45720" rtlCol="0" anchor="t">
            <a:spAutoFit/>
          </a:bodyPr>
          <a:lstStyle/>
          <a:p>
            <a:r>
              <a:rPr lang="en-GB" b="1" dirty="0"/>
              <a:t>Project six: </a:t>
            </a:r>
            <a:endParaRPr lang="en-GB" sz="1800" b="1" dirty="0"/>
          </a:p>
          <a:p>
            <a:r>
              <a:rPr lang="en-GB" b="1" dirty="0"/>
              <a:t>Handed in by</a:t>
            </a:r>
            <a:r>
              <a:rPr lang="en-GB" sz="1800" b="1" dirty="0"/>
              <a:t>:</a:t>
            </a:r>
            <a:r>
              <a:rPr lang="en-GB" sz="1400" dirty="0"/>
              <a:t> </a:t>
            </a:r>
            <a:r>
              <a:rPr lang="en-GB" sz="1600" dirty="0"/>
              <a:t>Monday 16</a:t>
            </a:r>
            <a:r>
              <a:rPr lang="en-GB" sz="1600" baseline="30000" dirty="0"/>
              <a:t>th</a:t>
            </a:r>
            <a:r>
              <a:rPr lang="en-GB" sz="1600" dirty="0"/>
              <a:t> February </a:t>
            </a:r>
            <a:r>
              <a:rPr lang="en-GB" b="1" dirty="0"/>
              <a:t>Details: Research an inspirational person who has helped the people around them. This person can be a religious figure but doesn’t have to be. </a:t>
            </a:r>
          </a:p>
        </p:txBody>
      </p:sp>
    </p:spTree>
    <p:extLst>
      <p:ext uri="{BB962C8B-B14F-4D97-AF65-F5344CB8AC3E}">
        <p14:creationId xmlns:p14="http://schemas.microsoft.com/office/powerpoint/2010/main" val="27415457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EE0D3FFCD7B0A48BE9F33F99353B96A" ma:contentTypeVersion="16" ma:contentTypeDescription="Create a new document." ma:contentTypeScope="" ma:versionID="39340666d862712482477ef341de2085">
  <xsd:schema xmlns:xsd="http://www.w3.org/2001/XMLSchema" xmlns:xs="http://www.w3.org/2001/XMLSchema" xmlns:p="http://schemas.microsoft.com/office/2006/metadata/properties" xmlns:ns2="5919e527-bbc4-47cd-8a70-4c954fa39185" xmlns:ns3="9f36366d-ec28-41c5-adb7-0d449e171513" targetNamespace="http://schemas.microsoft.com/office/2006/metadata/properties" ma:root="true" ma:fieldsID="cdf151cb3ad821270de126bdb4c077ac" ns2:_="" ns3:_="">
    <xsd:import namespace="5919e527-bbc4-47cd-8a70-4c954fa39185"/>
    <xsd:import namespace="9f36366d-ec28-41c5-adb7-0d449e17151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19e527-bbc4-47cd-8a70-4c954fa391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f36366d-ec28-41c5-adb7-0d449e17151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d880d65a-cbae-4491-9d60-4ac19f7d1d6c}" ma:internalName="TaxCatchAll" ma:showField="CatchAllData" ma:web="9f36366d-ec28-41c5-adb7-0d449e171513">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919e527-bbc4-47cd-8a70-4c954fa39185">
      <Terms xmlns="http://schemas.microsoft.com/office/infopath/2007/PartnerControls"/>
    </lcf76f155ced4ddcb4097134ff3c332f>
    <TaxCatchAll xmlns="9f36366d-ec28-41c5-adb7-0d449e17151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51F6AC3-A51D-4000-98A9-DE58D864D2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19e527-bbc4-47cd-8a70-4c954fa39185"/>
    <ds:schemaRef ds:uri="9f36366d-ec28-41c5-adb7-0d449e171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71E6A01-716D-45F3-A814-7F687496EEAD}">
  <ds:schemaRefs>
    <ds:schemaRef ds:uri="http://schemas.microsoft.com/office/2006/metadata/properties"/>
    <ds:schemaRef ds:uri="http://schemas.microsoft.com/office/infopath/2007/PartnerControls"/>
    <ds:schemaRef ds:uri="5919e527-bbc4-47cd-8a70-4c954fa39185"/>
    <ds:schemaRef ds:uri="9f36366d-ec28-41c5-adb7-0d449e171513"/>
  </ds:schemaRefs>
</ds:datastoreItem>
</file>

<file path=customXml/itemProps3.xml><?xml version="1.0" encoding="utf-8"?>
<ds:datastoreItem xmlns:ds="http://schemas.openxmlformats.org/officeDocument/2006/customXml" ds:itemID="{AE2A852D-2ABA-45AD-9F4B-CFDBB48E0C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TotalTime>
  <Words>676</Words>
  <Application>Microsoft Office PowerPoint</Application>
  <PresentationFormat>Widescreen</PresentationFormat>
  <Paragraphs>56</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Aptos</vt:lpstr>
      <vt:lpstr>Aptos Display</vt:lpstr>
      <vt:lpstr>Arial</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connolly</dc:creator>
  <cp:lastModifiedBy>anna connolly</cp:lastModifiedBy>
  <cp:revision>3</cp:revision>
  <dcterms:created xsi:type="dcterms:W3CDTF">2024-09-04T07:13:50Z</dcterms:created>
  <dcterms:modified xsi:type="dcterms:W3CDTF">2026-01-26T14:24:02Z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0x0101004EE0D3FFCD7B0A48BE9F33F99353B96A</vt:lpwstr>
  </property>
  <property fmtid="{D5CDD505-2E9C-101B-9397-08002B2CF9AE}" pid="3" name="MediaServiceImageTags">
    <vt:lpwstr/>
  </property>
</Properties>
</file>