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1" r:id="rId5"/>
    <p:sldId id="258" r:id="rId6"/>
    <p:sldId id="259" r:id="rId7"/>
    <p:sldId id="260"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964F79-B484-4E4E-9E2D-0913CA6DFA17}" v="1" dt="2026-02-11T12:56:43.4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5904F-D4B1-650E-A245-109673EF1124}"/>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B00FD11B-8994-BF22-4123-1AA64763096A}"/>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58AA856-D259-078D-7E83-19452C40E38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DCA7D4A8-88BA-D512-3835-16D6025E0880}"/>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Overview – Spring 2</a:t>
            </a:r>
          </a:p>
        </p:txBody>
      </p:sp>
      <p:sp>
        <p:nvSpPr>
          <p:cNvPr id="6" name="Rounded Rectangle 1">
            <a:extLst>
              <a:ext uri="{FF2B5EF4-FFF2-40B4-BE49-F238E27FC236}">
                <a16:creationId xmlns:a16="http://schemas.microsoft.com/office/drawing/2014/main" id="{355F544C-AC38-9CCB-318A-8C2FB0A6ED9F}"/>
              </a:ext>
            </a:extLst>
          </p:cNvPr>
          <p:cNvSpPr/>
          <p:nvPr/>
        </p:nvSpPr>
        <p:spPr>
          <a:xfrm>
            <a:off x="209941" y="875885"/>
            <a:ext cx="11879338" cy="178398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BFCDA3B3-A6BD-4FE8-5871-A3BDFE2960FE}"/>
              </a:ext>
            </a:extLst>
          </p:cNvPr>
          <p:cNvSpPr/>
          <p:nvPr/>
        </p:nvSpPr>
        <p:spPr>
          <a:xfrm>
            <a:off x="209940"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20" name="TextBox 19">
            <a:extLst>
              <a:ext uri="{FF2B5EF4-FFF2-40B4-BE49-F238E27FC236}">
                <a16:creationId xmlns:a16="http://schemas.microsoft.com/office/drawing/2014/main" id="{04A538D1-0AC1-C40D-D675-B993E973573C}"/>
              </a:ext>
            </a:extLst>
          </p:cNvPr>
          <p:cNvSpPr txBox="1"/>
          <p:nvPr/>
        </p:nvSpPr>
        <p:spPr>
          <a:xfrm>
            <a:off x="439687" y="986179"/>
            <a:ext cx="8242089" cy="1569660"/>
          </a:xfrm>
          <a:prstGeom prst="rect">
            <a:avLst/>
          </a:prstGeom>
          <a:solidFill>
            <a:schemeClr val="bg1"/>
          </a:solidFill>
        </p:spPr>
        <p:txBody>
          <a:bodyPr wrap="square" rtlCol="0">
            <a:spAutoFit/>
          </a:bodyPr>
          <a:lstStyle/>
          <a:p>
            <a:pPr algn="ctr"/>
            <a:r>
              <a:rPr lang="en-GB" sz="1600" b="1" u="sng" dirty="0">
                <a:latin typeface="Aptos" panose="020B0004020202020204" pitchFamily="34" charset="0"/>
              </a:rPr>
              <a:t>Whole School Dates  - More details on each event to follow.</a:t>
            </a:r>
          </a:p>
          <a:p>
            <a:r>
              <a:rPr lang="en-GB" sz="1600" dirty="0">
                <a:latin typeface="Aptos" panose="020B0004020202020204" pitchFamily="34" charset="0"/>
              </a:rPr>
              <a:t>6</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World Book Day activities </a:t>
            </a:r>
            <a:r>
              <a:rPr lang="en-GB" sz="1600" dirty="0">
                <a:latin typeface="Aptos" panose="020B0004020202020204" pitchFamily="34" charset="0"/>
              </a:rPr>
              <a:t>- dressing up in pyjamas or as a book character </a:t>
            </a:r>
          </a:p>
          <a:p>
            <a:r>
              <a:rPr lang="en-GB" sz="1600" dirty="0">
                <a:latin typeface="Aptos" panose="020B0004020202020204" pitchFamily="34" charset="0"/>
              </a:rPr>
              <a:t>20</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Red Nose Day </a:t>
            </a:r>
            <a:r>
              <a:rPr lang="en-GB" sz="1600" dirty="0">
                <a:latin typeface="Aptos" panose="020B0004020202020204" pitchFamily="34" charset="0"/>
              </a:rPr>
              <a:t>- wear something red, taskmaster challenges and </a:t>
            </a:r>
            <a:r>
              <a:rPr lang="en-GB" sz="1600" b="1" dirty="0">
                <a:latin typeface="Aptos" panose="020B0004020202020204" pitchFamily="34" charset="0"/>
              </a:rPr>
              <a:t>parent craft at 2.30pm.</a:t>
            </a:r>
          </a:p>
          <a:p>
            <a:r>
              <a:rPr lang="en-GB" sz="1600" dirty="0">
                <a:latin typeface="Aptos" panose="020B0004020202020204" pitchFamily="34" charset="0"/>
              </a:rPr>
              <a:t>9</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Science Week </a:t>
            </a:r>
            <a:r>
              <a:rPr lang="en-GB" sz="1600" dirty="0">
                <a:latin typeface="Aptos" panose="020B0004020202020204" pitchFamily="34" charset="0"/>
              </a:rPr>
              <a:t>– Curiosity: What’s Your Question? Investigations throughout the week and </a:t>
            </a:r>
            <a:r>
              <a:rPr lang="en-GB" sz="1600" b="1" dirty="0">
                <a:latin typeface="Aptos" panose="020B0004020202020204" pitchFamily="34" charset="0"/>
              </a:rPr>
              <a:t>parent science activity in class at 2.30pm.</a:t>
            </a:r>
          </a:p>
        </p:txBody>
      </p:sp>
      <p:sp>
        <p:nvSpPr>
          <p:cNvPr id="25" name="Rectangle 1">
            <a:extLst>
              <a:ext uri="{FF2B5EF4-FFF2-40B4-BE49-F238E27FC236}">
                <a16:creationId xmlns:a16="http://schemas.microsoft.com/office/drawing/2014/main" id="{2518863F-B86B-6DB6-312B-35097C6896E8}"/>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6" name="Picture 2" descr="Premium Photo | World Book Day Designed to greeting or celebrate World ...">
            <a:extLst>
              <a:ext uri="{FF2B5EF4-FFF2-40B4-BE49-F238E27FC236}">
                <a16:creationId xmlns:a16="http://schemas.microsoft.com/office/drawing/2014/main" id="{EEE3F9BE-2670-B1C3-FE6E-33043B0D48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866" y="1036114"/>
            <a:ext cx="1336855" cy="13368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Nose Day SVG Design and Cut Files | PremiumSVG">
            <a:extLst>
              <a:ext uri="{FF2B5EF4-FFF2-40B4-BE49-F238E27FC236}">
                <a16:creationId xmlns:a16="http://schemas.microsoft.com/office/drawing/2014/main" id="{793B3416-89ED-0F1C-CD2A-6387FF201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4811" y="1038916"/>
            <a:ext cx="1336855" cy="133685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953E6AC-5B4D-BCAD-39B0-F66754218533}"/>
              </a:ext>
            </a:extLst>
          </p:cNvPr>
          <p:cNvSpPr txBox="1"/>
          <p:nvPr/>
        </p:nvSpPr>
        <p:spPr>
          <a:xfrm>
            <a:off x="495636" y="2992218"/>
            <a:ext cx="3227960" cy="3539430"/>
          </a:xfrm>
          <a:prstGeom prst="rect">
            <a:avLst/>
          </a:prstGeom>
          <a:solidFill>
            <a:schemeClr val="bg1"/>
          </a:solidFill>
        </p:spPr>
        <p:txBody>
          <a:bodyPr wrap="square" rtlCol="0">
            <a:spAutoFit/>
          </a:bodyPr>
          <a:lstStyle/>
          <a:p>
            <a:pPr algn="ctr"/>
            <a:r>
              <a:rPr lang="en-GB" sz="1600" b="1" u="sng" dirty="0"/>
              <a:t>Reading Buddies </a:t>
            </a:r>
          </a:p>
          <a:p>
            <a:r>
              <a:rPr lang="en-GB" sz="1600" dirty="0"/>
              <a:t>Each week classes partner up with a different year group to read in pairs. Parents are invited to come and join us at 2.30 and read with your child and their reading buddy.</a:t>
            </a:r>
          </a:p>
          <a:p>
            <a:endParaRPr lang="en-GB" sz="1600" dirty="0"/>
          </a:p>
          <a:p>
            <a:r>
              <a:rPr lang="en-GB" sz="1400" b="1" dirty="0"/>
              <a:t>Monday 2</a:t>
            </a:r>
            <a:r>
              <a:rPr lang="en-GB" sz="1400" b="1" baseline="30000" dirty="0"/>
              <a:t>nd</a:t>
            </a:r>
            <a:r>
              <a:rPr lang="en-GB" sz="1400" b="1" dirty="0"/>
              <a:t> March –Y3 and Y6</a:t>
            </a:r>
          </a:p>
          <a:p>
            <a:r>
              <a:rPr lang="en-GB" sz="1400" b="1" dirty="0"/>
              <a:t>Tuesday 3</a:t>
            </a:r>
            <a:r>
              <a:rPr lang="en-GB" sz="1400" b="1" baseline="30000" dirty="0"/>
              <a:t>rd</a:t>
            </a:r>
            <a:r>
              <a:rPr lang="en-GB" sz="1400" b="1" dirty="0"/>
              <a:t> March – Y4 and Y1</a:t>
            </a:r>
          </a:p>
          <a:p>
            <a:r>
              <a:rPr lang="en-GB" sz="1400" b="1" dirty="0"/>
              <a:t>Wednesday 4</a:t>
            </a:r>
            <a:r>
              <a:rPr lang="en-GB" sz="1400" b="1" baseline="30000" dirty="0"/>
              <a:t>th</a:t>
            </a:r>
            <a:r>
              <a:rPr lang="en-GB" sz="1400" b="1" dirty="0"/>
              <a:t> March – Y2 and Y5</a:t>
            </a:r>
          </a:p>
          <a:p>
            <a:endParaRPr lang="en-GB" sz="1600" dirty="0"/>
          </a:p>
          <a:p>
            <a:endParaRPr lang="en-GB" sz="1600" dirty="0"/>
          </a:p>
          <a:p>
            <a:endParaRPr lang="en-GB" sz="1600" dirty="0"/>
          </a:p>
          <a:p>
            <a:endParaRPr lang="en-GB" sz="1600" dirty="0"/>
          </a:p>
        </p:txBody>
      </p:sp>
      <p:pic>
        <p:nvPicPr>
          <p:cNvPr id="1032" name="Picture 8" descr="Free partner reading clipart, Download Free partner reading clipart png ...">
            <a:extLst>
              <a:ext uri="{FF2B5EF4-FFF2-40B4-BE49-F238E27FC236}">
                <a16:creationId xmlns:a16="http://schemas.microsoft.com/office/drawing/2014/main" id="{FC9F3D98-7CD9-E5AF-6567-18A343A222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0282" y="5458537"/>
            <a:ext cx="1078667" cy="1047155"/>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
            <a:extLst>
              <a:ext uri="{FF2B5EF4-FFF2-40B4-BE49-F238E27FC236}">
                <a16:creationId xmlns:a16="http://schemas.microsoft.com/office/drawing/2014/main" id="{B4374121-B930-328F-A959-A680390562ED}"/>
              </a:ext>
            </a:extLst>
          </p:cNvPr>
          <p:cNvSpPr/>
          <p:nvPr/>
        </p:nvSpPr>
        <p:spPr>
          <a:xfrm>
            <a:off x="4175515"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3" name="Rounded Rectangle 1">
            <a:extLst>
              <a:ext uri="{FF2B5EF4-FFF2-40B4-BE49-F238E27FC236}">
                <a16:creationId xmlns:a16="http://schemas.microsoft.com/office/drawing/2014/main" id="{3F612A31-E796-1AA1-35F4-1A7B4B6C3578}"/>
              </a:ext>
            </a:extLst>
          </p:cNvPr>
          <p:cNvSpPr/>
          <p:nvPr/>
        </p:nvSpPr>
        <p:spPr>
          <a:xfrm>
            <a:off x="8182708" y="2765882"/>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6" name="TextBox 15">
            <a:extLst>
              <a:ext uri="{FF2B5EF4-FFF2-40B4-BE49-F238E27FC236}">
                <a16:creationId xmlns:a16="http://schemas.microsoft.com/office/drawing/2014/main" id="{26CC125C-890C-2944-6191-3978CF1D5F3B}"/>
              </a:ext>
            </a:extLst>
          </p:cNvPr>
          <p:cNvSpPr txBox="1"/>
          <p:nvPr/>
        </p:nvSpPr>
        <p:spPr>
          <a:xfrm>
            <a:off x="4414319" y="2992218"/>
            <a:ext cx="3322912" cy="3539430"/>
          </a:xfrm>
          <a:prstGeom prst="rect">
            <a:avLst/>
          </a:prstGeom>
          <a:solidFill>
            <a:schemeClr val="bg1"/>
          </a:solidFill>
        </p:spPr>
        <p:txBody>
          <a:bodyPr wrap="square" rtlCol="0">
            <a:spAutoFit/>
          </a:bodyPr>
          <a:lstStyle/>
          <a:p>
            <a:pPr algn="ctr"/>
            <a:r>
              <a:rPr lang="en-GB" sz="1600" b="1" u="sng" dirty="0"/>
              <a:t>Weekly Events</a:t>
            </a:r>
          </a:p>
          <a:p>
            <a:r>
              <a:rPr lang="en-GB" sz="1400" b="1" u="sng" dirty="0"/>
              <a:t>Class Assemblies</a:t>
            </a:r>
          </a:p>
          <a:p>
            <a:r>
              <a:rPr lang="en-GB" sz="1400" dirty="0"/>
              <a:t>Thank you to all parents have joined us for their child’s class assembly.</a:t>
            </a:r>
          </a:p>
          <a:p>
            <a:r>
              <a:rPr lang="en-GB" sz="1400" b="1" dirty="0"/>
              <a:t>Tuesday 3</a:t>
            </a:r>
            <a:r>
              <a:rPr lang="en-GB" sz="1400" b="1" baseline="30000" dirty="0"/>
              <a:t>rd</a:t>
            </a:r>
            <a:r>
              <a:rPr lang="en-GB" sz="1400" b="1" dirty="0"/>
              <a:t> March- Y6 Birch</a:t>
            </a:r>
          </a:p>
          <a:p>
            <a:r>
              <a:rPr lang="en-GB" sz="1400" b="1" dirty="0"/>
              <a:t>Tuesday 10</a:t>
            </a:r>
            <a:r>
              <a:rPr lang="en-GB" sz="1400" b="1" baseline="30000" dirty="0"/>
              <a:t>th</a:t>
            </a:r>
            <a:r>
              <a:rPr lang="en-GB" sz="1400" b="1" dirty="0"/>
              <a:t> March  - Y1 Maple</a:t>
            </a:r>
          </a:p>
          <a:p>
            <a:r>
              <a:rPr lang="en-GB" sz="1400" b="1" dirty="0"/>
              <a:t>Tuesday 17</a:t>
            </a:r>
            <a:r>
              <a:rPr lang="en-GB" sz="1400" b="1" baseline="30000" dirty="0"/>
              <a:t>th</a:t>
            </a:r>
            <a:r>
              <a:rPr lang="en-GB" sz="1400" b="1" dirty="0"/>
              <a:t> March – Y2 Chestnut</a:t>
            </a:r>
          </a:p>
          <a:p>
            <a:r>
              <a:rPr lang="en-GB" sz="1400" b="1" dirty="0"/>
              <a:t>Tuesday 24</a:t>
            </a:r>
            <a:r>
              <a:rPr lang="en-GB" sz="1400" b="1" baseline="30000" dirty="0"/>
              <a:t>th</a:t>
            </a:r>
            <a:r>
              <a:rPr lang="en-GB" sz="1400" b="1" dirty="0"/>
              <a:t> March – Y3 Cherry</a:t>
            </a:r>
          </a:p>
          <a:p>
            <a:endParaRPr lang="en-GB" sz="1200" b="1" dirty="0"/>
          </a:p>
          <a:p>
            <a:r>
              <a:rPr lang="en-GB" sz="1400" b="1" dirty="0"/>
              <a:t>Coffee and cake </a:t>
            </a:r>
            <a:r>
              <a:rPr lang="en-GB" sz="1400" dirty="0"/>
              <a:t>-  Tuesdays at 2.30- 3.15pm </a:t>
            </a:r>
          </a:p>
          <a:p>
            <a:r>
              <a:rPr lang="en-GB" sz="1400" b="1" dirty="0"/>
              <a:t>Norfolk Hub </a:t>
            </a:r>
            <a:r>
              <a:rPr lang="en-GB" sz="1400" dirty="0"/>
              <a:t>- Mon 3.15pm and Weds 8.40am.</a:t>
            </a:r>
          </a:p>
          <a:p>
            <a:endParaRPr lang="en-GB" sz="1400" dirty="0"/>
          </a:p>
          <a:p>
            <a:endParaRPr lang="en-GB" sz="1400" dirty="0"/>
          </a:p>
          <a:p>
            <a:endParaRPr lang="en-GB" sz="1400" dirty="0"/>
          </a:p>
        </p:txBody>
      </p:sp>
      <p:sp>
        <p:nvSpPr>
          <p:cNvPr id="17" name="TextBox 16">
            <a:extLst>
              <a:ext uri="{FF2B5EF4-FFF2-40B4-BE49-F238E27FC236}">
                <a16:creationId xmlns:a16="http://schemas.microsoft.com/office/drawing/2014/main" id="{80890506-75B9-3C74-5D7B-B06C0EA4CE74}"/>
              </a:ext>
            </a:extLst>
          </p:cNvPr>
          <p:cNvSpPr txBox="1"/>
          <p:nvPr/>
        </p:nvSpPr>
        <p:spPr>
          <a:xfrm>
            <a:off x="8468404" y="2929104"/>
            <a:ext cx="3227960" cy="3570208"/>
          </a:xfrm>
          <a:prstGeom prst="rect">
            <a:avLst/>
          </a:prstGeom>
          <a:solidFill>
            <a:schemeClr val="bg1"/>
          </a:solidFill>
        </p:spPr>
        <p:txBody>
          <a:bodyPr wrap="square" rtlCol="0">
            <a:spAutoFit/>
          </a:bodyPr>
          <a:lstStyle/>
          <a:p>
            <a:pPr algn="ctr"/>
            <a:r>
              <a:rPr lang="en-GB" sz="1600" b="1" u="sng" dirty="0"/>
              <a:t>Trips and Visits</a:t>
            </a:r>
          </a:p>
          <a:p>
            <a:r>
              <a:rPr lang="en-GB" sz="1600" dirty="0"/>
              <a:t>Y4 Oak swimming every Friday.</a:t>
            </a:r>
          </a:p>
          <a:p>
            <a:r>
              <a:rPr lang="en-GB" sz="1600" dirty="0"/>
              <a:t>Future dates - Y2 Residential on 18</a:t>
            </a:r>
            <a:r>
              <a:rPr lang="en-GB" sz="1600" baseline="30000" dirty="0"/>
              <a:t>th</a:t>
            </a:r>
            <a:r>
              <a:rPr lang="en-GB" sz="1600" dirty="0"/>
              <a:t> and 19</a:t>
            </a:r>
            <a:r>
              <a:rPr lang="en-GB" sz="1600" baseline="30000" dirty="0"/>
              <a:t>th</a:t>
            </a:r>
            <a:r>
              <a:rPr lang="en-GB" sz="1600" dirty="0"/>
              <a:t> May.</a:t>
            </a:r>
          </a:p>
          <a:p>
            <a:endParaRPr lang="en-GB" sz="1600" dirty="0"/>
          </a:p>
          <a:p>
            <a:pPr algn="ctr"/>
            <a:r>
              <a:rPr lang="en-GB" sz="1600" b="1" u="sng" dirty="0"/>
              <a:t>Forest School</a:t>
            </a:r>
          </a:p>
          <a:p>
            <a:r>
              <a:rPr lang="en-GB" sz="1600" dirty="0"/>
              <a:t>Y3 Holly will have forest school on either Wednesday or Thursday starting 11</a:t>
            </a:r>
            <a:r>
              <a:rPr lang="en-GB" sz="1600" baseline="30000" dirty="0"/>
              <a:t>th</a:t>
            </a:r>
            <a:r>
              <a:rPr lang="en-GB" sz="1600" dirty="0"/>
              <a:t> Feb and finishing on Thursday 26</a:t>
            </a:r>
            <a:r>
              <a:rPr lang="en-GB" sz="1600" baseline="30000" dirty="0"/>
              <a:t>th</a:t>
            </a:r>
            <a:r>
              <a:rPr lang="en-GB" sz="1600" dirty="0"/>
              <a:t>  March</a:t>
            </a:r>
          </a:p>
          <a:p>
            <a:endParaRPr lang="en-GB" sz="1600" dirty="0"/>
          </a:p>
          <a:p>
            <a:r>
              <a:rPr lang="en-GB" dirty="0"/>
              <a:t> </a:t>
            </a:r>
            <a:endParaRPr lang="en-GB" sz="1600" dirty="0"/>
          </a:p>
          <a:p>
            <a:endParaRPr lang="en-GB" sz="1600" dirty="0"/>
          </a:p>
          <a:p>
            <a:endParaRPr lang="en-GB" sz="1600" dirty="0"/>
          </a:p>
        </p:txBody>
      </p:sp>
      <p:pic>
        <p:nvPicPr>
          <p:cNvPr id="1034" name="Picture 10" descr="Year 4/5 (Justice League) Forest School begins! – Caldew Lea Primary School">
            <a:extLst>
              <a:ext uri="{FF2B5EF4-FFF2-40B4-BE49-F238E27FC236}">
                <a16:creationId xmlns:a16="http://schemas.microsoft.com/office/drawing/2014/main" id="{5AD046FC-96CD-887D-3376-C7D7A86650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5288" y="5532031"/>
            <a:ext cx="1800330" cy="90016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food banks? | The Friend">
            <a:extLst>
              <a:ext uri="{FF2B5EF4-FFF2-40B4-BE49-F238E27FC236}">
                <a16:creationId xmlns:a16="http://schemas.microsoft.com/office/drawing/2014/main" id="{21313870-E8D3-A4D4-DEF6-8CF9B1108E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5201935" y="5647822"/>
            <a:ext cx="1788129" cy="85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517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108543"/>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079252" cy="2893100"/>
          </a:xfrm>
          <a:prstGeom prst="rect">
            <a:avLst/>
          </a:prstGeom>
          <a:solidFill>
            <a:schemeClr val="bg1"/>
          </a:solidFill>
        </p:spPr>
        <p:txBody>
          <a:bodyPr wrap="square" rtlCol="0">
            <a:spAutoFit/>
          </a:bodyPr>
          <a:lstStyle/>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endParaRPr lang="en-GB" sz="14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you?</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special?</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are we similar and different from each other?</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have different cultures helped to make the UK an amazing place to live?</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can we be inclusive of all people especially people who are different to us?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a:p>
            <a:r>
              <a:rPr lang="en-GB" sz="14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 - </a:t>
            </a:r>
            <a:r>
              <a:rPr lang="en-GB" sz="1400" dirty="0">
                <a:latin typeface="Aptos" panose="020B0004020202020204" pitchFamily="34" charset="0"/>
                <a:ea typeface="Times New Roman" panose="02020603050405020304" pitchFamily="18" charset="0"/>
                <a:cs typeface="Times New Roman" panose="02020603050405020304" pitchFamily="18" charset="0"/>
              </a:rPr>
              <a:t>We are curious</a:t>
            </a:r>
          </a:p>
          <a:p>
            <a:r>
              <a:rPr lang="en-GB" sz="1400" b="1" u="sng" dirty="0">
                <a:latin typeface="Aptos" panose="020B0004020202020204" pitchFamily="34" charset="0"/>
                <a:ea typeface="Times New Roman" panose="02020603050405020304" pitchFamily="18" charset="0"/>
                <a:cs typeface="Times New Roman" panose="02020603050405020304" pitchFamily="18" charset="0"/>
              </a:rPr>
              <a:t>British Values </a:t>
            </a:r>
            <a:r>
              <a:rPr lang="en-GB" sz="1400" dirty="0">
                <a:latin typeface="Aptos" panose="020B0004020202020204" pitchFamily="34" charset="0"/>
                <a:ea typeface="Times New Roman" panose="02020603050405020304" pitchFamily="18" charset="0"/>
                <a:cs typeface="Times New Roman" panose="02020603050405020304" pitchFamily="18" charset="0"/>
              </a:rPr>
              <a:t>- Mutual respect and tolerance of different faiths and beliefs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Diversity and Identity. </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515323" y="2397326"/>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1323439"/>
          </a:xfrm>
          <a:prstGeom prst="rect">
            <a:avLst/>
          </a:prstGeom>
          <a:solidFill>
            <a:schemeClr val="bg1"/>
          </a:solidFill>
        </p:spPr>
        <p:txBody>
          <a:bodyPr wrap="square" rtlCol="0">
            <a:spAutoFit/>
          </a:bodyPr>
          <a:lstStyle/>
          <a:p>
            <a:r>
              <a:rPr lang="en-GB" sz="16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Diversity and Identity.</a:t>
            </a:r>
          </a:p>
        </p:txBody>
      </p:sp>
      <p:pic>
        <p:nvPicPr>
          <p:cNvPr id="7" name="Picture 6">
            <a:extLst>
              <a:ext uri="{FF2B5EF4-FFF2-40B4-BE49-F238E27FC236}">
                <a16:creationId xmlns:a16="http://schemas.microsoft.com/office/drawing/2014/main" id="{428D9472-2AF1-120E-1496-DCD03EAC0C0C}"/>
              </a:ext>
            </a:extLst>
          </p:cNvPr>
          <p:cNvPicPr>
            <a:picLocks noChangeAspect="1"/>
          </p:cNvPicPr>
          <p:nvPr/>
        </p:nvPicPr>
        <p:blipFill>
          <a:blip r:embed="rId4"/>
          <a:stretch>
            <a:fillRect/>
          </a:stretch>
        </p:blipFill>
        <p:spPr>
          <a:xfrm>
            <a:off x="2400848" y="5268321"/>
            <a:ext cx="859610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1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27740" y="1079038"/>
            <a:ext cx="3441290" cy="2308324"/>
          </a:xfrm>
          <a:prstGeom prst="rect">
            <a:avLst/>
          </a:prstGeom>
          <a:solidFill>
            <a:schemeClr val="bg1"/>
          </a:solidFill>
        </p:spPr>
        <p:txBody>
          <a:bodyPr wrap="square" rtlCol="0">
            <a:spAutoFit/>
          </a:bodyPr>
          <a:lstStyle/>
          <a:p>
            <a:r>
              <a:rPr lang="en-GB" sz="1800" dirty="0"/>
              <a:t>Maths</a:t>
            </a:r>
          </a:p>
          <a:p>
            <a:endParaRPr lang="en-GB" dirty="0"/>
          </a:p>
          <a:p>
            <a:r>
              <a:rPr lang="en-GB" sz="1800" dirty="0"/>
              <a:t>In maths we will be looking at Place Value within 50, Length &amp; Height and Mass &amp; Volume. </a:t>
            </a:r>
          </a:p>
          <a:p>
            <a:endParaRPr lang="en-GB" dirty="0"/>
          </a:p>
          <a:p>
            <a:endParaRPr lang="en-GB" sz="1800" dirty="0"/>
          </a:p>
          <a:p>
            <a:endParaRPr lang="en-GB" dirty="0"/>
          </a:p>
        </p:txBody>
      </p:sp>
      <p:sp>
        <p:nvSpPr>
          <p:cNvPr id="16" name="TextBox 15">
            <a:extLst>
              <a:ext uri="{FF2B5EF4-FFF2-40B4-BE49-F238E27FC236}">
                <a16:creationId xmlns:a16="http://schemas.microsoft.com/office/drawing/2014/main" id="{048B70C3-6E7C-8829-41C3-D1FBC1FB1FC1}"/>
              </a:ext>
            </a:extLst>
          </p:cNvPr>
          <p:cNvSpPr txBox="1"/>
          <p:nvPr/>
        </p:nvSpPr>
        <p:spPr>
          <a:xfrm>
            <a:off x="8382749" y="1079037"/>
            <a:ext cx="3441290" cy="2585323"/>
          </a:xfrm>
          <a:prstGeom prst="rect">
            <a:avLst/>
          </a:prstGeom>
          <a:solidFill>
            <a:schemeClr val="bg1"/>
          </a:solidFill>
        </p:spPr>
        <p:txBody>
          <a:bodyPr wrap="square" rtlCol="0">
            <a:spAutoFit/>
          </a:bodyPr>
          <a:lstStyle/>
          <a:p>
            <a:r>
              <a:rPr lang="en-GB" dirty="0"/>
              <a:t>Geography – In geography we will be learning countries and capital cities in the UK. We will then look at seaside towns in the UK, talking about the features you might see.</a:t>
            </a:r>
            <a:endParaRPr lang="en-GB" sz="1800" dirty="0"/>
          </a:p>
          <a:p>
            <a:r>
              <a:rPr lang="en-GB" dirty="0"/>
              <a:t>Art – In art we will be practising our drawing skills and looking at different </a:t>
            </a:r>
            <a:r>
              <a:rPr lang="en-GB"/>
              <a:t>artists.</a:t>
            </a:r>
            <a:endParaRPr lang="en-GB" dirty="0"/>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076962"/>
            <a:ext cx="3441290" cy="2585323"/>
          </a:xfrm>
          <a:prstGeom prst="rect">
            <a:avLst/>
          </a:prstGeom>
          <a:solidFill>
            <a:schemeClr val="bg1"/>
          </a:solidFill>
        </p:spPr>
        <p:txBody>
          <a:bodyPr wrap="square" rtlCol="0">
            <a:spAutoFit/>
          </a:bodyPr>
          <a:lstStyle/>
          <a:p>
            <a:r>
              <a:rPr lang="en-GB" sz="1800" dirty="0"/>
              <a:t>PE</a:t>
            </a:r>
          </a:p>
          <a:p>
            <a:endParaRPr lang="en-GB" dirty="0"/>
          </a:p>
          <a:p>
            <a:r>
              <a:rPr lang="en-GB" dirty="0"/>
              <a:t>Our indoor PE will be doing dance.</a:t>
            </a:r>
          </a:p>
          <a:p>
            <a:r>
              <a:rPr lang="en-GB" dirty="0"/>
              <a:t>Our outdoor PE will be invasion games.</a:t>
            </a:r>
          </a:p>
          <a:p>
            <a:endParaRPr lang="en-GB" sz="1800" dirty="0"/>
          </a:p>
          <a:p>
            <a:endParaRPr lang="en-GB" dirty="0"/>
          </a:p>
          <a:p>
            <a:endParaRPr lang="en-GB" dirty="0"/>
          </a:p>
        </p:txBody>
      </p:sp>
      <p:sp>
        <p:nvSpPr>
          <p:cNvPr id="18" name="TextBox 17">
            <a:extLst>
              <a:ext uri="{FF2B5EF4-FFF2-40B4-BE49-F238E27FC236}">
                <a16:creationId xmlns:a16="http://schemas.microsoft.com/office/drawing/2014/main" id="{A7390E30-173E-3BCE-6432-623518765DF1}"/>
              </a:ext>
            </a:extLst>
          </p:cNvPr>
          <p:cNvSpPr txBox="1"/>
          <p:nvPr/>
        </p:nvSpPr>
        <p:spPr>
          <a:xfrm>
            <a:off x="4322310" y="4034490"/>
            <a:ext cx="3441290" cy="2308324"/>
          </a:xfrm>
          <a:prstGeom prst="rect">
            <a:avLst/>
          </a:prstGeom>
          <a:solidFill>
            <a:schemeClr val="bg1"/>
          </a:solidFill>
        </p:spPr>
        <p:txBody>
          <a:bodyPr wrap="square" rtlCol="0">
            <a:spAutoFit/>
          </a:bodyPr>
          <a:lstStyle/>
          <a:p>
            <a:r>
              <a:rPr lang="en-GB" sz="1800" dirty="0"/>
              <a:t>Science</a:t>
            </a:r>
          </a:p>
          <a:p>
            <a:endParaRPr lang="en-GB" dirty="0"/>
          </a:p>
          <a:p>
            <a:r>
              <a:rPr lang="en-GB" sz="1800" dirty="0"/>
              <a:t>In science we will be learning about plants. We will look at different types of plants and what they need to survive.</a:t>
            </a:r>
          </a:p>
          <a:p>
            <a:endParaRPr lang="en-GB" dirty="0"/>
          </a:p>
          <a:p>
            <a:endParaRPr lang="en-GB" sz="1800" dirty="0"/>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040663"/>
            <a:ext cx="3441290" cy="2308324"/>
          </a:xfrm>
          <a:prstGeom prst="rect">
            <a:avLst/>
          </a:prstGeom>
          <a:solidFill>
            <a:schemeClr val="bg1"/>
          </a:solidFill>
        </p:spPr>
        <p:txBody>
          <a:bodyPr wrap="square" rtlCol="0">
            <a:spAutoFit/>
          </a:bodyPr>
          <a:lstStyle/>
          <a:p>
            <a:r>
              <a:rPr lang="en-GB" sz="1800" dirty="0"/>
              <a:t>Citizenship – RSHE and RE</a:t>
            </a:r>
          </a:p>
          <a:p>
            <a:endParaRPr lang="en-GB" dirty="0"/>
          </a:p>
          <a:p>
            <a:r>
              <a:rPr lang="en-GB" sz="1800" dirty="0"/>
              <a:t>In citizenship we will be learning about families and how they are not all the same.</a:t>
            </a:r>
          </a:p>
          <a:p>
            <a:r>
              <a:rPr lang="en-GB" dirty="0"/>
              <a:t>In RE we will be learning about Christianity and the Easter story.</a:t>
            </a:r>
          </a:p>
          <a:p>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364669" y="1109928"/>
            <a:ext cx="3410399" cy="2308324"/>
          </a:xfrm>
          <a:prstGeom prst="rect">
            <a:avLst/>
          </a:prstGeom>
          <a:solidFill>
            <a:schemeClr val="bg1"/>
          </a:solidFill>
        </p:spPr>
        <p:txBody>
          <a:bodyPr wrap="square" rtlCol="0">
            <a:spAutoFit/>
          </a:bodyPr>
          <a:lstStyle/>
          <a:p>
            <a:r>
              <a:rPr lang="en-GB" sz="1800" dirty="0"/>
              <a:t>Reading and writing</a:t>
            </a:r>
          </a:p>
          <a:p>
            <a:endParaRPr lang="en-GB" dirty="0"/>
          </a:p>
          <a:p>
            <a:r>
              <a:rPr lang="en-GB" sz="1800" dirty="0"/>
              <a:t>We will be reading the book Rapunzel and writing descriptive sentences about the story.</a:t>
            </a:r>
            <a:endParaRPr lang="en-GB" dirty="0"/>
          </a:p>
          <a:p>
            <a:r>
              <a:rPr lang="en-GB" sz="1800" dirty="0"/>
              <a:t>We will also be writing a non-fiction piece about living in the UK.</a:t>
            </a:r>
            <a:endParaRPr lang="en-GB" dirty="0"/>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102696"/>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998276"/>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1 -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err="1">
                <a:highlight>
                  <a:srgbClr val="FFFF00"/>
                </a:highlight>
              </a:rPr>
              <a:t>Pr</a:t>
            </a: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1395" y="2081593"/>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376983" y="2204402"/>
            <a:ext cx="3441290" cy="1477328"/>
          </a:xfrm>
          <a:prstGeom prst="rect">
            <a:avLst/>
          </a:prstGeom>
          <a:solidFill>
            <a:schemeClr val="bg1"/>
          </a:solidFill>
        </p:spPr>
        <p:txBody>
          <a:bodyPr wrap="square" lIns="91440" tIns="45720" rIns="91440" bIns="45720" rtlCol="0" anchor="t">
            <a:spAutoFit/>
          </a:bodyPr>
          <a:lstStyle/>
          <a:p>
            <a:r>
              <a:rPr lang="en-GB" b="1" dirty="0"/>
              <a:t>Project one: </a:t>
            </a:r>
          </a:p>
          <a:p>
            <a:r>
              <a:rPr lang="en-GB" b="1" dirty="0"/>
              <a:t>Handed in by</a:t>
            </a:r>
            <a:r>
              <a:rPr lang="en-GB" sz="1800" b="1" dirty="0"/>
              <a:t>:</a:t>
            </a:r>
            <a:r>
              <a:rPr lang="en-GB" b="1" dirty="0"/>
              <a:t> </a:t>
            </a:r>
            <a:r>
              <a:rPr lang="en-GB" dirty="0"/>
              <a:t>Monday 2</a:t>
            </a:r>
            <a:r>
              <a:rPr lang="en-GB" baseline="30000" dirty="0"/>
              <a:t>nd</a:t>
            </a:r>
            <a:r>
              <a:rPr lang="en-GB" dirty="0"/>
              <a:t> March</a:t>
            </a:r>
            <a:endParaRPr lang="en-GB" sz="1800" dirty="0"/>
          </a:p>
          <a:p>
            <a:r>
              <a:rPr lang="en-GB" b="1" dirty="0"/>
              <a:t>Details: </a:t>
            </a:r>
            <a:r>
              <a:rPr lang="en-GB" dirty="0"/>
              <a:t>Draw a picture of Rapunzel and write a sentence about her.</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318832" y="2213151"/>
            <a:ext cx="3441290" cy="1754326"/>
          </a:xfrm>
          <a:prstGeom prst="rect">
            <a:avLst/>
          </a:prstGeom>
          <a:solidFill>
            <a:schemeClr val="bg1"/>
          </a:solidFill>
        </p:spPr>
        <p:txBody>
          <a:bodyPr wrap="square" lIns="91440" tIns="45720" rIns="91440" bIns="45720" rtlCol="0" anchor="t">
            <a:spAutoFit/>
          </a:bodyPr>
          <a:lstStyle/>
          <a:p>
            <a:r>
              <a:rPr lang="en-GB" b="1" dirty="0"/>
              <a:t>Project two: </a:t>
            </a:r>
          </a:p>
          <a:p>
            <a:r>
              <a:rPr lang="en-GB" b="1" dirty="0"/>
              <a:t>Handed in by</a:t>
            </a:r>
            <a:r>
              <a:rPr lang="en-GB" sz="1800" b="1" dirty="0"/>
              <a:t>:</a:t>
            </a:r>
            <a:r>
              <a:rPr lang="en-GB" b="1" dirty="0"/>
              <a:t> </a:t>
            </a:r>
            <a:r>
              <a:rPr lang="en-GB" dirty="0"/>
              <a:t>Monday 9th March</a:t>
            </a:r>
            <a:endParaRPr lang="en-GB" sz="1800" dirty="0"/>
          </a:p>
          <a:p>
            <a:r>
              <a:rPr lang="en-GB" b="1" dirty="0"/>
              <a:t>Details: </a:t>
            </a:r>
            <a:r>
              <a:rPr lang="en-GB" dirty="0"/>
              <a:t>Write some numbers and partition them into tens and ones.</a:t>
            </a:r>
          </a:p>
        </p:txBody>
      </p:sp>
      <p:sp>
        <p:nvSpPr>
          <p:cNvPr id="25" name="TextBox 24">
            <a:extLst>
              <a:ext uri="{FF2B5EF4-FFF2-40B4-BE49-F238E27FC236}">
                <a16:creationId xmlns:a16="http://schemas.microsoft.com/office/drawing/2014/main" id="{EE6BFBC2-16B4-DD81-0414-8DC6B0C22113}"/>
              </a:ext>
            </a:extLst>
          </p:cNvPr>
          <p:cNvSpPr txBox="1"/>
          <p:nvPr/>
        </p:nvSpPr>
        <p:spPr>
          <a:xfrm>
            <a:off x="8453239" y="2213151"/>
            <a:ext cx="3441290" cy="1477328"/>
          </a:xfrm>
          <a:prstGeom prst="rect">
            <a:avLst/>
          </a:prstGeom>
          <a:solidFill>
            <a:schemeClr val="bg1"/>
          </a:solidFill>
        </p:spPr>
        <p:txBody>
          <a:bodyPr wrap="square" lIns="91440" tIns="45720" rIns="91440" bIns="45720" rtlCol="0" anchor="t">
            <a:spAutoFit/>
          </a:bodyPr>
          <a:lstStyle/>
          <a:p>
            <a:r>
              <a:rPr lang="en-GB" b="1" dirty="0"/>
              <a:t>Project three:</a:t>
            </a:r>
            <a:endParaRPr lang="en-GB" sz="1800" dirty="0"/>
          </a:p>
          <a:p>
            <a:r>
              <a:rPr lang="en-GB" b="1" dirty="0"/>
              <a:t>Handed in by</a:t>
            </a:r>
            <a:r>
              <a:rPr lang="en-GB" sz="1800" b="1" dirty="0"/>
              <a:t>:</a:t>
            </a:r>
            <a:r>
              <a:rPr lang="en-GB" b="1" dirty="0"/>
              <a:t> </a:t>
            </a:r>
            <a:r>
              <a:rPr lang="en-GB" dirty="0"/>
              <a:t>Monday 16th March</a:t>
            </a:r>
            <a:endParaRPr lang="en-GB" sz="1800" dirty="0"/>
          </a:p>
          <a:p>
            <a:r>
              <a:rPr lang="en-GB" b="1" dirty="0"/>
              <a:t>Details: </a:t>
            </a:r>
            <a:r>
              <a:rPr lang="en-GB" dirty="0"/>
              <a:t>Draw a picture of a plant and label the parts.</a:t>
            </a:r>
            <a:endParaRPr lang="en-GB" b="1" dirty="0"/>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1477328"/>
          </a:xfrm>
          <a:prstGeom prst="rect">
            <a:avLst/>
          </a:prstGeom>
          <a:solidFill>
            <a:schemeClr val="bg1"/>
          </a:solidFill>
        </p:spPr>
        <p:txBody>
          <a:bodyPr wrap="square" lIns="91440" tIns="45720" rIns="91440" bIns="45720" rtlCol="0" anchor="t">
            <a:spAutoFit/>
          </a:bodyPr>
          <a:lstStyle/>
          <a:p>
            <a:r>
              <a:rPr lang="en-GB" b="1" dirty="0"/>
              <a:t>Project four: </a:t>
            </a:r>
          </a:p>
          <a:p>
            <a:r>
              <a:rPr lang="en-GB" b="1" dirty="0"/>
              <a:t>Handed in by</a:t>
            </a:r>
            <a:r>
              <a:rPr lang="en-GB" sz="1800" b="1" dirty="0"/>
              <a:t>:</a:t>
            </a:r>
            <a:r>
              <a:rPr lang="en-GB" b="1" dirty="0"/>
              <a:t> </a:t>
            </a:r>
            <a:r>
              <a:rPr lang="en-GB" dirty="0"/>
              <a:t>Monday 23rd March</a:t>
            </a:r>
            <a:endParaRPr lang="en-GB" sz="1800" dirty="0"/>
          </a:p>
          <a:p>
            <a:r>
              <a:rPr lang="en-GB" b="1" dirty="0"/>
              <a:t>Details: </a:t>
            </a:r>
            <a:r>
              <a:rPr lang="en-GB" dirty="0"/>
              <a:t>Draw a picture of who is in your family and label it.</a:t>
            </a:r>
            <a:endParaRPr lang="en-GB" b="1" dirty="0"/>
          </a:p>
        </p:txBody>
      </p:sp>
      <p:sp>
        <p:nvSpPr>
          <p:cNvPr id="27" name="TextBox 26">
            <a:extLst>
              <a:ext uri="{FF2B5EF4-FFF2-40B4-BE49-F238E27FC236}">
                <a16:creationId xmlns:a16="http://schemas.microsoft.com/office/drawing/2014/main" id="{B879C49F-079D-1A8E-A927-A1BA2C9E7066}"/>
              </a:ext>
            </a:extLst>
          </p:cNvPr>
          <p:cNvSpPr txBox="1"/>
          <p:nvPr/>
        </p:nvSpPr>
        <p:spPr>
          <a:xfrm>
            <a:off x="4370318" y="4645174"/>
            <a:ext cx="3441290" cy="1477328"/>
          </a:xfrm>
          <a:prstGeom prst="rect">
            <a:avLst/>
          </a:prstGeom>
          <a:solidFill>
            <a:schemeClr val="bg1"/>
          </a:solidFill>
        </p:spPr>
        <p:txBody>
          <a:bodyPr wrap="square" lIns="91440" tIns="45720" rIns="91440" bIns="45720" rtlCol="0" anchor="t">
            <a:spAutoFit/>
          </a:bodyPr>
          <a:lstStyle/>
          <a:p>
            <a:r>
              <a:rPr lang="en-GB" b="1" dirty="0"/>
              <a:t>Project five: </a:t>
            </a:r>
          </a:p>
          <a:p>
            <a:r>
              <a:rPr lang="en-GB" b="1" dirty="0"/>
              <a:t>Handed in by</a:t>
            </a:r>
            <a:r>
              <a:rPr lang="en-GB" sz="1800" b="1" dirty="0"/>
              <a:t>:</a:t>
            </a:r>
            <a:r>
              <a:rPr lang="en-GB" b="1" dirty="0"/>
              <a:t> Thursday 27th</a:t>
            </a:r>
            <a:r>
              <a:rPr lang="en-GB" dirty="0"/>
              <a:t>  March</a:t>
            </a:r>
            <a:endParaRPr lang="en-GB" sz="1800" dirty="0"/>
          </a:p>
          <a:p>
            <a:r>
              <a:rPr lang="en-GB" b="1" dirty="0"/>
              <a:t>Details: </a:t>
            </a:r>
            <a:r>
              <a:rPr lang="en-GB" dirty="0"/>
              <a:t>Draw and label things you would see at the seaside.</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375967" y="4684502"/>
            <a:ext cx="3441290" cy="1200329"/>
          </a:xfrm>
          <a:prstGeom prst="rect">
            <a:avLst/>
          </a:prstGeom>
          <a:solidFill>
            <a:schemeClr val="bg1"/>
          </a:solidFill>
        </p:spPr>
        <p:txBody>
          <a:bodyPr wrap="square" lIns="91440" tIns="45720" rIns="91440" bIns="45720" rtlCol="0" anchor="t">
            <a:spAutoFit/>
          </a:bodyPr>
          <a:lstStyle/>
          <a:p>
            <a:r>
              <a:rPr lang="en-GB" b="1" dirty="0"/>
              <a:t>Project six: Easter Holidays</a:t>
            </a:r>
          </a:p>
          <a:p>
            <a:r>
              <a:rPr lang="en-GB" b="1" dirty="0"/>
              <a:t>Handed in by</a:t>
            </a:r>
            <a:r>
              <a:rPr lang="en-GB" sz="1800" b="1" dirty="0"/>
              <a:t>:</a:t>
            </a:r>
            <a:r>
              <a:rPr lang="en-GB" dirty="0"/>
              <a:t> Monday 16t</a:t>
            </a:r>
            <a:r>
              <a:rPr lang="en-GB" baseline="30000" dirty="0"/>
              <a:t>h</a:t>
            </a:r>
            <a:r>
              <a:rPr lang="en-GB" dirty="0"/>
              <a:t> April</a:t>
            </a:r>
            <a:endParaRPr lang="en-GB" sz="1800" dirty="0"/>
          </a:p>
          <a:p>
            <a:r>
              <a:rPr lang="en-GB" b="1" dirty="0"/>
              <a:t>Details: </a:t>
            </a:r>
            <a:r>
              <a:rPr lang="en-GB" dirty="0"/>
              <a:t>Make your own easter bonnet.</a:t>
            </a:r>
            <a:endParaRPr lang="en-GB" b="1" dirty="0"/>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4ECF6C-2F78-48FB-8E12-1F652626D7D7}">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4664F506-95B4-4F1C-B38A-86011233F8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789</TotalTime>
  <Words>836</Words>
  <Application>Microsoft Office PowerPoint</Application>
  <PresentationFormat>Widescreen</PresentationFormat>
  <Paragraphs>91</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Aptos Display</vt:lpstr>
      <vt:lpstr>Arial</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10</cp:revision>
  <cp:lastPrinted>2025-02-25T15:40:28Z</cp:lastPrinted>
  <dcterms:created xsi:type="dcterms:W3CDTF">2024-09-04T07:13:50Z</dcterms:created>
  <dcterms:modified xsi:type="dcterms:W3CDTF">2026-03-10T20:47:37Z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ies>
</file>