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1" r:id="rId5"/>
    <p:sldId id="258"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EEA1CD-9665-4969-A612-AC5505178A00}" v="2" dt="2026-03-11T13:46:36.4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11/03/2026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5904F-D4B1-650E-A245-109673EF1124}"/>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B00FD11B-8994-BF22-4123-1AA64763096A}"/>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58AA856-D259-078D-7E83-19452C40E38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DCA7D4A8-88BA-D512-3835-16D6025E0880}"/>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Overview – Spring 2</a:t>
            </a:r>
          </a:p>
        </p:txBody>
      </p:sp>
      <p:sp>
        <p:nvSpPr>
          <p:cNvPr id="6" name="Rounded Rectangle 1">
            <a:extLst>
              <a:ext uri="{FF2B5EF4-FFF2-40B4-BE49-F238E27FC236}">
                <a16:creationId xmlns:a16="http://schemas.microsoft.com/office/drawing/2014/main" id="{355F544C-AC38-9CCB-318A-8C2FB0A6ED9F}"/>
              </a:ext>
            </a:extLst>
          </p:cNvPr>
          <p:cNvSpPr/>
          <p:nvPr/>
        </p:nvSpPr>
        <p:spPr>
          <a:xfrm>
            <a:off x="209941" y="875885"/>
            <a:ext cx="11879338" cy="178398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BFCDA3B3-A6BD-4FE8-5871-A3BDFE2960FE}"/>
              </a:ext>
            </a:extLst>
          </p:cNvPr>
          <p:cNvSpPr/>
          <p:nvPr/>
        </p:nvSpPr>
        <p:spPr>
          <a:xfrm>
            <a:off x="209940"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20" name="TextBox 19">
            <a:extLst>
              <a:ext uri="{FF2B5EF4-FFF2-40B4-BE49-F238E27FC236}">
                <a16:creationId xmlns:a16="http://schemas.microsoft.com/office/drawing/2014/main" id="{04A538D1-0AC1-C40D-D675-B993E973573C}"/>
              </a:ext>
            </a:extLst>
          </p:cNvPr>
          <p:cNvSpPr txBox="1"/>
          <p:nvPr/>
        </p:nvSpPr>
        <p:spPr>
          <a:xfrm>
            <a:off x="439687" y="986179"/>
            <a:ext cx="8242089" cy="1569660"/>
          </a:xfrm>
          <a:prstGeom prst="rect">
            <a:avLst/>
          </a:prstGeom>
          <a:solidFill>
            <a:schemeClr val="bg1"/>
          </a:solidFill>
        </p:spPr>
        <p:txBody>
          <a:bodyPr wrap="square" rtlCol="0">
            <a:spAutoFit/>
          </a:bodyPr>
          <a:lstStyle/>
          <a:p>
            <a:pPr algn="ctr"/>
            <a:r>
              <a:rPr lang="en-GB" sz="1600" b="1" u="sng" dirty="0">
                <a:latin typeface="Aptos" panose="020B0004020202020204" pitchFamily="34" charset="0"/>
              </a:rPr>
              <a:t>Whole School Dates  - More details on each event to follow.</a:t>
            </a:r>
          </a:p>
          <a:p>
            <a:r>
              <a:rPr lang="en-GB" sz="1600" dirty="0">
                <a:latin typeface="Aptos" panose="020B0004020202020204" pitchFamily="34" charset="0"/>
              </a:rPr>
              <a:t>6</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World Book Day activities </a:t>
            </a:r>
            <a:r>
              <a:rPr lang="en-GB" sz="1600" dirty="0">
                <a:latin typeface="Aptos" panose="020B0004020202020204" pitchFamily="34" charset="0"/>
              </a:rPr>
              <a:t>- dressing up in pyjamas or as a book character </a:t>
            </a:r>
          </a:p>
          <a:p>
            <a:r>
              <a:rPr lang="en-GB" sz="1600" dirty="0">
                <a:latin typeface="Aptos" panose="020B0004020202020204" pitchFamily="34" charset="0"/>
              </a:rPr>
              <a:t>20</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Red Nose Day </a:t>
            </a:r>
            <a:r>
              <a:rPr lang="en-GB" sz="1600" dirty="0">
                <a:latin typeface="Aptos" panose="020B0004020202020204" pitchFamily="34" charset="0"/>
              </a:rPr>
              <a:t>- wear something red, taskmaster challenges and </a:t>
            </a:r>
            <a:r>
              <a:rPr lang="en-GB" sz="1600" b="1" dirty="0">
                <a:latin typeface="Aptos" panose="020B0004020202020204" pitchFamily="34" charset="0"/>
              </a:rPr>
              <a:t>parent craft at 2.30pm.</a:t>
            </a:r>
          </a:p>
          <a:p>
            <a:r>
              <a:rPr lang="en-GB" sz="1600" dirty="0">
                <a:latin typeface="Aptos" panose="020B0004020202020204" pitchFamily="34" charset="0"/>
              </a:rPr>
              <a:t>9</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Science Week </a:t>
            </a:r>
            <a:r>
              <a:rPr lang="en-GB" sz="1600" dirty="0">
                <a:latin typeface="Aptos" panose="020B0004020202020204" pitchFamily="34" charset="0"/>
              </a:rPr>
              <a:t>– Curiosity: What’s Your Question? Investigations throughout the week and </a:t>
            </a:r>
            <a:r>
              <a:rPr lang="en-GB" sz="1600" b="1" dirty="0">
                <a:latin typeface="Aptos" panose="020B0004020202020204" pitchFamily="34" charset="0"/>
              </a:rPr>
              <a:t>parent science activity in class at 2.30pm.</a:t>
            </a:r>
          </a:p>
        </p:txBody>
      </p:sp>
      <p:sp>
        <p:nvSpPr>
          <p:cNvPr id="25" name="Rectangle 1">
            <a:extLst>
              <a:ext uri="{FF2B5EF4-FFF2-40B4-BE49-F238E27FC236}">
                <a16:creationId xmlns:a16="http://schemas.microsoft.com/office/drawing/2014/main" id="{2518863F-B86B-6DB6-312B-35097C6896E8}"/>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6" name="Picture 2" descr="Premium Photo | World Book Day Designed to greeting or celebrate World ...">
            <a:extLst>
              <a:ext uri="{FF2B5EF4-FFF2-40B4-BE49-F238E27FC236}">
                <a16:creationId xmlns:a16="http://schemas.microsoft.com/office/drawing/2014/main" id="{EEE3F9BE-2670-B1C3-FE6E-33043B0D48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866" y="1036114"/>
            <a:ext cx="1336855" cy="13368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Nose Day SVG Design and Cut Files | PremiumSVG">
            <a:extLst>
              <a:ext uri="{FF2B5EF4-FFF2-40B4-BE49-F238E27FC236}">
                <a16:creationId xmlns:a16="http://schemas.microsoft.com/office/drawing/2014/main" id="{793B3416-89ED-0F1C-CD2A-6387FF201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4811" y="1038916"/>
            <a:ext cx="1336855" cy="133685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953E6AC-5B4D-BCAD-39B0-F66754218533}"/>
              </a:ext>
            </a:extLst>
          </p:cNvPr>
          <p:cNvSpPr txBox="1"/>
          <p:nvPr/>
        </p:nvSpPr>
        <p:spPr>
          <a:xfrm>
            <a:off x="495636" y="2992218"/>
            <a:ext cx="3227960" cy="3539430"/>
          </a:xfrm>
          <a:prstGeom prst="rect">
            <a:avLst/>
          </a:prstGeom>
          <a:solidFill>
            <a:schemeClr val="bg1"/>
          </a:solidFill>
        </p:spPr>
        <p:txBody>
          <a:bodyPr wrap="square" rtlCol="0">
            <a:spAutoFit/>
          </a:bodyPr>
          <a:lstStyle/>
          <a:p>
            <a:pPr algn="ctr"/>
            <a:r>
              <a:rPr lang="en-GB" sz="1600" b="1" u="sng" dirty="0"/>
              <a:t>Reading Buddies </a:t>
            </a:r>
          </a:p>
          <a:p>
            <a:r>
              <a:rPr lang="en-GB" sz="1600" dirty="0"/>
              <a:t>Each week classes partner up with a different year group to read in pairs. Parents are invited to come and join us at 2.30 and read with your child and their reading buddy.</a:t>
            </a:r>
          </a:p>
          <a:p>
            <a:endParaRPr lang="en-GB" sz="1600" dirty="0"/>
          </a:p>
          <a:p>
            <a:r>
              <a:rPr lang="en-GB" sz="1400" b="1" dirty="0"/>
              <a:t>Monday 2</a:t>
            </a:r>
            <a:r>
              <a:rPr lang="en-GB" sz="1400" b="1" baseline="30000" dirty="0"/>
              <a:t>nd</a:t>
            </a:r>
            <a:r>
              <a:rPr lang="en-GB" sz="1400" b="1" dirty="0"/>
              <a:t> March –Y3 and Y6</a:t>
            </a:r>
          </a:p>
          <a:p>
            <a:r>
              <a:rPr lang="en-GB" sz="1400" b="1" dirty="0"/>
              <a:t>Tuesday 3</a:t>
            </a:r>
            <a:r>
              <a:rPr lang="en-GB" sz="1400" b="1" baseline="30000" dirty="0"/>
              <a:t>rd</a:t>
            </a:r>
            <a:r>
              <a:rPr lang="en-GB" sz="1400" b="1" dirty="0"/>
              <a:t> March – Y4 and Y1</a:t>
            </a:r>
          </a:p>
          <a:p>
            <a:r>
              <a:rPr lang="en-GB" sz="1400" b="1" dirty="0"/>
              <a:t>Wednesday 4</a:t>
            </a:r>
            <a:r>
              <a:rPr lang="en-GB" sz="1400" b="1" baseline="30000" dirty="0"/>
              <a:t>th</a:t>
            </a:r>
            <a:r>
              <a:rPr lang="en-GB" sz="1400" b="1" dirty="0"/>
              <a:t> March – Y2 and Y5</a:t>
            </a:r>
          </a:p>
          <a:p>
            <a:endParaRPr lang="en-GB" sz="1600" dirty="0"/>
          </a:p>
          <a:p>
            <a:endParaRPr lang="en-GB" sz="1600" dirty="0"/>
          </a:p>
          <a:p>
            <a:endParaRPr lang="en-GB" sz="1600" dirty="0"/>
          </a:p>
          <a:p>
            <a:endParaRPr lang="en-GB" sz="1600" dirty="0"/>
          </a:p>
        </p:txBody>
      </p:sp>
      <p:pic>
        <p:nvPicPr>
          <p:cNvPr id="1032" name="Picture 8" descr="Free partner reading clipart, Download Free partner reading clipart png ...">
            <a:extLst>
              <a:ext uri="{FF2B5EF4-FFF2-40B4-BE49-F238E27FC236}">
                <a16:creationId xmlns:a16="http://schemas.microsoft.com/office/drawing/2014/main" id="{FC9F3D98-7CD9-E5AF-6567-18A343A222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0282" y="5458537"/>
            <a:ext cx="1078667" cy="1047155"/>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
            <a:extLst>
              <a:ext uri="{FF2B5EF4-FFF2-40B4-BE49-F238E27FC236}">
                <a16:creationId xmlns:a16="http://schemas.microsoft.com/office/drawing/2014/main" id="{B4374121-B930-328F-A959-A680390562ED}"/>
              </a:ext>
            </a:extLst>
          </p:cNvPr>
          <p:cNvSpPr/>
          <p:nvPr/>
        </p:nvSpPr>
        <p:spPr>
          <a:xfrm>
            <a:off x="4175515"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3" name="Rounded Rectangle 1">
            <a:extLst>
              <a:ext uri="{FF2B5EF4-FFF2-40B4-BE49-F238E27FC236}">
                <a16:creationId xmlns:a16="http://schemas.microsoft.com/office/drawing/2014/main" id="{3F612A31-E796-1AA1-35F4-1A7B4B6C3578}"/>
              </a:ext>
            </a:extLst>
          </p:cNvPr>
          <p:cNvSpPr/>
          <p:nvPr/>
        </p:nvSpPr>
        <p:spPr>
          <a:xfrm>
            <a:off x="8182708" y="2765882"/>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6" name="TextBox 15">
            <a:extLst>
              <a:ext uri="{FF2B5EF4-FFF2-40B4-BE49-F238E27FC236}">
                <a16:creationId xmlns:a16="http://schemas.microsoft.com/office/drawing/2014/main" id="{26CC125C-890C-2944-6191-3978CF1D5F3B}"/>
              </a:ext>
            </a:extLst>
          </p:cNvPr>
          <p:cNvSpPr txBox="1"/>
          <p:nvPr/>
        </p:nvSpPr>
        <p:spPr>
          <a:xfrm>
            <a:off x="4414319" y="2992218"/>
            <a:ext cx="3322912" cy="3539430"/>
          </a:xfrm>
          <a:prstGeom prst="rect">
            <a:avLst/>
          </a:prstGeom>
          <a:solidFill>
            <a:schemeClr val="bg1"/>
          </a:solidFill>
        </p:spPr>
        <p:txBody>
          <a:bodyPr wrap="square" rtlCol="0">
            <a:spAutoFit/>
          </a:bodyPr>
          <a:lstStyle/>
          <a:p>
            <a:pPr algn="ctr"/>
            <a:r>
              <a:rPr lang="en-GB" sz="1600" b="1" u="sng" dirty="0"/>
              <a:t>Weekly Events</a:t>
            </a:r>
          </a:p>
          <a:p>
            <a:r>
              <a:rPr lang="en-GB" sz="1400" b="1" u="sng" dirty="0"/>
              <a:t>Class Assemblies</a:t>
            </a:r>
          </a:p>
          <a:p>
            <a:r>
              <a:rPr lang="en-GB" sz="1400" dirty="0"/>
              <a:t>Thank you to all parents have joined us for their child’s class assembly.</a:t>
            </a:r>
          </a:p>
          <a:p>
            <a:r>
              <a:rPr lang="en-GB" sz="1400" b="1" dirty="0"/>
              <a:t>Tuesday 3</a:t>
            </a:r>
            <a:r>
              <a:rPr lang="en-GB" sz="1400" b="1" baseline="30000" dirty="0"/>
              <a:t>rd</a:t>
            </a:r>
            <a:r>
              <a:rPr lang="en-GB" sz="1400" b="1" dirty="0"/>
              <a:t> March- Y6 Birch</a:t>
            </a:r>
          </a:p>
          <a:p>
            <a:r>
              <a:rPr lang="en-GB" sz="1400" b="1" dirty="0"/>
              <a:t>Tuesday 10</a:t>
            </a:r>
            <a:r>
              <a:rPr lang="en-GB" sz="1400" b="1" baseline="30000" dirty="0"/>
              <a:t>th</a:t>
            </a:r>
            <a:r>
              <a:rPr lang="en-GB" sz="1400" b="1" dirty="0"/>
              <a:t> March  - Y1 Maple</a:t>
            </a:r>
          </a:p>
          <a:p>
            <a:r>
              <a:rPr lang="en-GB" sz="1400" b="1" dirty="0"/>
              <a:t>Tuesday 17</a:t>
            </a:r>
            <a:r>
              <a:rPr lang="en-GB" sz="1400" b="1" baseline="30000" dirty="0"/>
              <a:t>th</a:t>
            </a:r>
            <a:r>
              <a:rPr lang="en-GB" sz="1400" b="1" dirty="0"/>
              <a:t> March – Y2 Chestnut</a:t>
            </a:r>
          </a:p>
          <a:p>
            <a:r>
              <a:rPr lang="en-GB" sz="1400" b="1" dirty="0"/>
              <a:t>Tuesday 24</a:t>
            </a:r>
            <a:r>
              <a:rPr lang="en-GB" sz="1400" b="1" baseline="30000" dirty="0"/>
              <a:t>th</a:t>
            </a:r>
            <a:r>
              <a:rPr lang="en-GB" sz="1400" b="1" dirty="0"/>
              <a:t> March – Y3 Cherry</a:t>
            </a:r>
          </a:p>
          <a:p>
            <a:endParaRPr lang="en-GB" sz="1200" b="1" dirty="0"/>
          </a:p>
          <a:p>
            <a:r>
              <a:rPr lang="en-GB" sz="1400" b="1" dirty="0"/>
              <a:t>Coffee and cake </a:t>
            </a:r>
            <a:r>
              <a:rPr lang="en-GB" sz="1400" dirty="0"/>
              <a:t>-  Tuesdays at 2.30- 3.15pm </a:t>
            </a:r>
          </a:p>
          <a:p>
            <a:r>
              <a:rPr lang="en-GB" sz="1400" b="1" dirty="0"/>
              <a:t>Norfolk Hub </a:t>
            </a:r>
            <a:r>
              <a:rPr lang="en-GB" sz="1400" dirty="0"/>
              <a:t>- Mon 3.15pm and Weds 8.40am.</a:t>
            </a:r>
          </a:p>
          <a:p>
            <a:endParaRPr lang="en-GB" sz="1400" dirty="0"/>
          </a:p>
          <a:p>
            <a:endParaRPr lang="en-GB" sz="1400" dirty="0"/>
          </a:p>
          <a:p>
            <a:endParaRPr lang="en-GB" sz="1400" dirty="0"/>
          </a:p>
        </p:txBody>
      </p:sp>
      <p:sp>
        <p:nvSpPr>
          <p:cNvPr id="17" name="TextBox 16">
            <a:extLst>
              <a:ext uri="{FF2B5EF4-FFF2-40B4-BE49-F238E27FC236}">
                <a16:creationId xmlns:a16="http://schemas.microsoft.com/office/drawing/2014/main" id="{80890506-75B9-3C74-5D7B-B06C0EA4CE74}"/>
              </a:ext>
            </a:extLst>
          </p:cNvPr>
          <p:cNvSpPr txBox="1"/>
          <p:nvPr/>
        </p:nvSpPr>
        <p:spPr>
          <a:xfrm>
            <a:off x="8468404" y="2929104"/>
            <a:ext cx="3227960" cy="3570208"/>
          </a:xfrm>
          <a:prstGeom prst="rect">
            <a:avLst/>
          </a:prstGeom>
          <a:solidFill>
            <a:schemeClr val="bg1"/>
          </a:solidFill>
        </p:spPr>
        <p:txBody>
          <a:bodyPr wrap="square" rtlCol="0">
            <a:spAutoFit/>
          </a:bodyPr>
          <a:lstStyle/>
          <a:p>
            <a:pPr algn="ctr"/>
            <a:r>
              <a:rPr lang="en-GB" sz="1600" b="1" u="sng" dirty="0"/>
              <a:t>Trips and Visits</a:t>
            </a:r>
          </a:p>
          <a:p>
            <a:r>
              <a:rPr lang="en-GB" sz="1600" dirty="0"/>
              <a:t>Y4 Oak swimming every Friday.</a:t>
            </a:r>
          </a:p>
          <a:p>
            <a:r>
              <a:rPr lang="en-GB" sz="1600" dirty="0"/>
              <a:t>Future dates - Y2 Residential on 18</a:t>
            </a:r>
            <a:r>
              <a:rPr lang="en-GB" sz="1600" baseline="30000" dirty="0"/>
              <a:t>th</a:t>
            </a:r>
            <a:r>
              <a:rPr lang="en-GB" sz="1600" dirty="0"/>
              <a:t> and 19</a:t>
            </a:r>
            <a:r>
              <a:rPr lang="en-GB" sz="1600" baseline="30000" dirty="0"/>
              <a:t>th</a:t>
            </a:r>
            <a:r>
              <a:rPr lang="en-GB" sz="1600" dirty="0"/>
              <a:t> May.</a:t>
            </a:r>
          </a:p>
          <a:p>
            <a:endParaRPr lang="en-GB" sz="1600" dirty="0"/>
          </a:p>
          <a:p>
            <a:pPr algn="ctr"/>
            <a:r>
              <a:rPr lang="en-GB" sz="1600" b="1" u="sng" dirty="0"/>
              <a:t>Forest School</a:t>
            </a:r>
          </a:p>
          <a:p>
            <a:r>
              <a:rPr lang="en-GB" sz="1600" dirty="0"/>
              <a:t>Y3 Holly will have forest school on either Wednesday or Thursday starting 11</a:t>
            </a:r>
            <a:r>
              <a:rPr lang="en-GB" sz="1600" baseline="30000" dirty="0"/>
              <a:t>th</a:t>
            </a:r>
            <a:r>
              <a:rPr lang="en-GB" sz="1600" dirty="0"/>
              <a:t> Feb and finishing on Thursday 26</a:t>
            </a:r>
            <a:r>
              <a:rPr lang="en-GB" sz="1600" baseline="30000" dirty="0"/>
              <a:t>th</a:t>
            </a:r>
            <a:r>
              <a:rPr lang="en-GB" sz="1600" dirty="0"/>
              <a:t>  March</a:t>
            </a:r>
          </a:p>
          <a:p>
            <a:endParaRPr lang="en-GB" sz="1600" dirty="0"/>
          </a:p>
          <a:p>
            <a:r>
              <a:rPr lang="en-GB" dirty="0"/>
              <a:t> </a:t>
            </a:r>
            <a:endParaRPr lang="en-GB" sz="1600" dirty="0"/>
          </a:p>
          <a:p>
            <a:endParaRPr lang="en-GB" sz="1600" dirty="0"/>
          </a:p>
          <a:p>
            <a:endParaRPr lang="en-GB" sz="1600" dirty="0"/>
          </a:p>
        </p:txBody>
      </p:sp>
      <p:pic>
        <p:nvPicPr>
          <p:cNvPr id="1034" name="Picture 10" descr="Year 4/5 (Justice League) Forest School begins! – Caldew Lea Primary School">
            <a:extLst>
              <a:ext uri="{FF2B5EF4-FFF2-40B4-BE49-F238E27FC236}">
                <a16:creationId xmlns:a16="http://schemas.microsoft.com/office/drawing/2014/main" id="{5AD046FC-96CD-887D-3376-C7D7A86650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5288" y="5532031"/>
            <a:ext cx="1800330" cy="90016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food banks? | The Friend">
            <a:extLst>
              <a:ext uri="{FF2B5EF4-FFF2-40B4-BE49-F238E27FC236}">
                <a16:creationId xmlns:a16="http://schemas.microsoft.com/office/drawing/2014/main" id="{21313870-E8D3-A4D4-DEF6-8CF9B1108E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5201935" y="5647822"/>
            <a:ext cx="1788129" cy="85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517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108543"/>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079252" cy="2893100"/>
          </a:xfrm>
          <a:prstGeom prst="rect">
            <a:avLst/>
          </a:prstGeom>
          <a:solidFill>
            <a:schemeClr val="bg1"/>
          </a:solidFill>
        </p:spPr>
        <p:txBody>
          <a:bodyPr wrap="square" rtlCol="0">
            <a:spAutoFit/>
          </a:bodyPr>
          <a:lstStyle/>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endParaRPr lang="en-GB" sz="14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you?</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special?</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are we similar and different from each other?</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have different cultures helped to make the UK an amazing place to live?</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can we be inclusive of all people especially people who are different to us?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a:p>
            <a:r>
              <a:rPr lang="en-GB" sz="14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 - </a:t>
            </a:r>
            <a:r>
              <a:rPr lang="en-GB" sz="1400" dirty="0">
                <a:latin typeface="Aptos" panose="020B0004020202020204" pitchFamily="34" charset="0"/>
                <a:ea typeface="Times New Roman" panose="02020603050405020304" pitchFamily="18" charset="0"/>
                <a:cs typeface="Times New Roman" panose="02020603050405020304" pitchFamily="18" charset="0"/>
              </a:rPr>
              <a:t>We are curious</a:t>
            </a:r>
          </a:p>
          <a:p>
            <a:r>
              <a:rPr lang="en-GB" sz="1400" b="1" u="sng" dirty="0">
                <a:latin typeface="Aptos" panose="020B0004020202020204" pitchFamily="34" charset="0"/>
                <a:ea typeface="Times New Roman" panose="02020603050405020304" pitchFamily="18" charset="0"/>
                <a:cs typeface="Times New Roman" panose="02020603050405020304" pitchFamily="18" charset="0"/>
              </a:rPr>
              <a:t>British Values </a:t>
            </a:r>
            <a:r>
              <a:rPr lang="en-GB" sz="1400" dirty="0">
                <a:latin typeface="Aptos" panose="020B0004020202020204" pitchFamily="34" charset="0"/>
                <a:ea typeface="Times New Roman" panose="02020603050405020304" pitchFamily="18" charset="0"/>
                <a:cs typeface="Times New Roman" panose="02020603050405020304" pitchFamily="18" charset="0"/>
              </a:rPr>
              <a:t>- Mutual respect and tolerance of different faiths and beliefs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Diversity and Identity</a:t>
            </a:r>
            <a:r>
              <a:rPr lang="en-GB" sz="1400" dirty="0">
                <a:solidFill>
                  <a:srgbClr val="222222"/>
                </a:solidFill>
                <a:highlight>
                  <a:srgbClr val="FFFFFF"/>
                </a:highlight>
                <a:latin typeface="Aptos" panose="020B0004020202020204" pitchFamily="34" charset="0"/>
              </a:rPr>
              <a:t>. </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515323" y="2397326"/>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1077218"/>
          </a:xfrm>
          <a:prstGeom prst="rect">
            <a:avLst/>
          </a:prstGeom>
          <a:solidFill>
            <a:schemeClr val="bg1"/>
          </a:solidFill>
        </p:spPr>
        <p:txBody>
          <a:bodyPr wrap="square" rtlCol="0">
            <a:spAutoFit/>
          </a:bodyPr>
          <a:lstStyle/>
          <a:p>
            <a:r>
              <a:rPr lang="en-GB" sz="1600">
                <a:latin typeface="Aptos" panose="020B0004020202020204" pitchFamily="34" charset="0"/>
                <a:ea typeface="Times New Roman" panose="02020603050405020304" pitchFamily="18" charset="0"/>
                <a:cs typeface="Times New Roman" panose="02020603050405020304" pitchFamily="18" charset="0"/>
              </a:rPr>
              <a:t>Each year group has a text linked to Peace and Freedom.</a:t>
            </a:r>
          </a:p>
        </p:txBody>
      </p:sp>
      <p:pic>
        <p:nvPicPr>
          <p:cNvPr id="7" name="Picture 6">
            <a:extLst>
              <a:ext uri="{FF2B5EF4-FFF2-40B4-BE49-F238E27FC236}">
                <a16:creationId xmlns:a16="http://schemas.microsoft.com/office/drawing/2014/main" id="{428D9472-2AF1-120E-1496-DCD03EAC0C0C}"/>
              </a:ext>
            </a:extLst>
          </p:cNvPr>
          <p:cNvPicPr>
            <a:picLocks noChangeAspect="1"/>
          </p:cNvPicPr>
          <p:nvPr/>
        </p:nvPicPr>
        <p:blipFill>
          <a:blip r:embed="rId4"/>
          <a:stretch>
            <a:fillRect/>
          </a:stretch>
        </p:blipFill>
        <p:spPr>
          <a:xfrm>
            <a:off x="2400848" y="5268321"/>
            <a:ext cx="859610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5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21654" y="3999423"/>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75355" y="987659"/>
            <a:ext cx="3441290" cy="2831544"/>
          </a:xfrm>
          <a:prstGeom prst="rect">
            <a:avLst/>
          </a:prstGeom>
          <a:solidFill>
            <a:schemeClr val="bg1"/>
          </a:solidFill>
        </p:spPr>
        <p:txBody>
          <a:bodyPr wrap="square" rtlCol="0">
            <a:spAutoFit/>
          </a:bodyPr>
          <a:lstStyle/>
          <a:p>
            <a:r>
              <a:rPr lang="en-GB" sz="1800" dirty="0"/>
              <a:t>Maths</a:t>
            </a:r>
          </a:p>
          <a:p>
            <a:r>
              <a:rPr lang="en-GB" sz="1600" dirty="0"/>
              <a:t>In Maths, we will be learning about fractions, decimals and percentages. We will learn how to convert between them and understand their value. We will apply this knowledge to problem-solving activities. We will also learn how to calculate perimeter and area. The children will measure shapes and solve reasoning questions to explain their thinking. </a:t>
            </a:r>
            <a:endParaRPr lang="en-GB" dirty="0"/>
          </a:p>
        </p:txBody>
      </p:sp>
      <p:sp>
        <p:nvSpPr>
          <p:cNvPr id="16" name="TextBox 15">
            <a:extLst>
              <a:ext uri="{FF2B5EF4-FFF2-40B4-BE49-F238E27FC236}">
                <a16:creationId xmlns:a16="http://schemas.microsoft.com/office/drawing/2014/main" id="{048B70C3-6E7C-8829-41C3-D1FBC1FB1FC1}"/>
              </a:ext>
            </a:extLst>
          </p:cNvPr>
          <p:cNvSpPr txBox="1"/>
          <p:nvPr/>
        </p:nvSpPr>
        <p:spPr>
          <a:xfrm>
            <a:off x="8382749" y="1079037"/>
            <a:ext cx="3441290" cy="2462213"/>
          </a:xfrm>
          <a:prstGeom prst="rect">
            <a:avLst/>
          </a:prstGeom>
          <a:solidFill>
            <a:schemeClr val="bg1"/>
          </a:solidFill>
        </p:spPr>
        <p:txBody>
          <a:bodyPr wrap="square" rtlCol="0">
            <a:spAutoFit/>
          </a:bodyPr>
          <a:lstStyle/>
          <a:p>
            <a:r>
              <a:rPr lang="en-GB" dirty="0"/>
              <a:t>Geography –</a:t>
            </a:r>
          </a:p>
          <a:p>
            <a:r>
              <a:rPr lang="en-GB" sz="1700" dirty="0"/>
              <a:t>In Geography, we will be finding out where Brazil is in the world. We will locate it on a map and explore its physical and human features. We will compare South America with the UK. The children will learn about climate, population and landmarks. </a:t>
            </a:r>
            <a:endParaRPr lang="en-GB" sz="1700" dirty="0">
              <a:effectLst/>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3BC2BBF0-73E9-8869-E81C-DE3B5A542340}"/>
              </a:ext>
            </a:extLst>
          </p:cNvPr>
          <p:cNvSpPr txBox="1"/>
          <p:nvPr/>
        </p:nvSpPr>
        <p:spPr>
          <a:xfrm>
            <a:off x="311585" y="4040663"/>
            <a:ext cx="3441290" cy="2585323"/>
          </a:xfrm>
          <a:prstGeom prst="rect">
            <a:avLst/>
          </a:prstGeom>
          <a:solidFill>
            <a:schemeClr val="bg1"/>
          </a:solidFill>
        </p:spPr>
        <p:txBody>
          <a:bodyPr wrap="square" rtlCol="0">
            <a:spAutoFit/>
          </a:bodyPr>
          <a:lstStyle/>
          <a:p>
            <a:r>
              <a:rPr lang="en-GB" sz="1800" dirty="0"/>
              <a:t>PE</a:t>
            </a:r>
          </a:p>
          <a:p>
            <a:r>
              <a:rPr lang="en-GB" dirty="0"/>
              <a:t>In P.E., we will be developing teamwork and game skills through dodgeball and handball. The children will practise passing, defending and attacking. They will also work on communication and sportsmanship.</a:t>
            </a:r>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040663"/>
            <a:ext cx="3441290" cy="2800767"/>
          </a:xfrm>
          <a:prstGeom prst="rect">
            <a:avLst/>
          </a:prstGeom>
          <a:solidFill>
            <a:schemeClr val="bg1"/>
          </a:solidFill>
        </p:spPr>
        <p:txBody>
          <a:bodyPr wrap="square" rtlCol="0">
            <a:spAutoFit/>
          </a:bodyPr>
          <a:lstStyle/>
          <a:p>
            <a:r>
              <a:rPr lang="en-GB" sz="1600" dirty="0"/>
              <a:t>Citizenship – RSHE and RE</a:t>
            </a:r>
          </a:p>
          <a:p>
            <a:r>
              <a:rPr lang="en-GB" sz="1600" dirty="0">
                <a:effectLst/>
                <a:ea typeface="Times New Roman" panose="02020603050405020304" pitchFamily="18" charset="0"/>
                <a:cs typeface="Cambria" panose="02040503050406030204" pitchFamily="18" charset="0"/>
              </a:rPr>
              <a:t>RSHE: </a:t>
            </a:r>
            <a:r>
              <a:rPr lang="en-GB" sz="1600" dirty="0"/>
              <a:t>we will discuss body image and the idea of a “perfect” body. We will learn how to stay fit and healthy and how to reduce the risk of illness.</a:t>
            </a:r>
            <a:endParaRPr lang="en-GB" sz="1600" dirty="0">
              <a:effectLst/>
              <a:ea typeface="Times New Roman" panose="02020603050405020304" pitchFamily="18" charset="0"/>
              <a:cs typeface="Cambria" panose="02040503050406030204" pitchFamily="18" charset="0"/>
            </a:endParaRPr>
          </a:p>
          <a:p>
            <a:r>
              <a:rPr lang="en-GB" sz="1600" dirty="0"/>
              <a:t>RE: we will explore what Christians believe Jesus did to ‘save’ people. We will learn about the Christian belief in salvation and why Jesus’ death and resurrection are important to Christians.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249140" y="1157447"/>
            <a:ext cx="3664101" cy="2569934"/>
          </a:xfrm>
          <a:prstGeom prst="rect">
            <a:avLst/>
          </a:prstGeom>
          <a:solidFill>
            <a:schemeClr val="bg1"/>
          </a:solidFill>
        </p:spPr>
        <p:txBody>
          <a:bodyPr wrap="square" rtlCol="0">
            <a:spAutoFit/>
          </a:bodyPr>
          <a:lstStyle/>
          <a:p>
            <a:r>
              <a:rPr lang="en-GB" dirty="0"/>
              <a:t>Reading and writing</a:t>
            </a:r>
          </a:p>
          <a:p>
            <a:r>
              <a:rPr lang="en-GB" sz="1300" dirty="0"/>
              <a:t>In Literacy and Reading, we will be studying </a:t>
            </a:r>
            <a:r>
              <a:rPr lang="en-GB" sz="1300" i="1" dirty="0"/>
              <a:t>The Explorer</a:t>
            </a:r>
            <a:r>
              <a:rPr lang="en-GB" sz="1300" dirty="0"/>
              <a:t> by Katherine Rundell. We will write an adventure narrative inspired by the text. The children will practise adding dialogue to build tension and show character feelings. We will focus on using descriptive language and varied sentence structures. The children will also write a non-fiction newspaper report about missing children linked to the story. We will work on using formal language and organising information clearly.</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46172" y="1032314"/>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49576" y="897234"/>
            <a:ext cx="471249" cy="47124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68596DF-924B-742D-B138-1E623A4FB722}"/>
              </a:ext>
            </a:extLst>
          </p:cNvPr>
          <p:cNvSpPr txBox="1"/>
          <p:nvPr/>
        </p:nvSpPr>
        <p:spPr>
          <a:xfrm>
            <a:off x="4310321" y="4249438"/>
            <a:ext cx="3549267" cy="2308324"/>
          </a:xfrm>
          <a:prstGeom prst="rect">
            <a:avLst/>
          </a:prstGeom>
          <a:solidFill>
            <a:schemeClr val="bg1"/>
          </a:solidFill>
        </p:spPr>
        <p:txBody>
          <a:bodyPr wrap="square" rtlCol="0">
            <a:spAutoFit/>
          </a:bodyPr>
          <a:lstStyle/>
          <a:p>
            <a:r>
              <a:rPr lang="en-GB" sz="1600" dirty="0"/>
              <a:t>Science</a:t>
            </a:r>
          </a:p>
          <a:p>
            <a:r>
              <a:rPr lang="en-GB" sz="1600" dirty="0"/>
              <a:t>In Science, we will be learning about forces and how they affect movement. We will explore gravity, friction and air resistance. The children will take part in simple investigations to observe how forces work. They will learn how to record results and draw conclusions.</a:t>
            </a:r>
          </a:p>
        </p:txBody>
      </p:sp>
    </p:spTree>
    <p:extLst>
      <p:ext uri="{BB962C8B-B14F-4D97-AF65-F5344CB8AC3E}">
        <p14:creationId xmlns:p14="http://schemas.microsoft.com/office/powerpoint/2010/main" val="410147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5 -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39761" y="2097968"/>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376983" y="2204402"/>
            <a:ext cx="3441290" cy="2031325"/>
          </a:xfrm>
          <a:prstGeom prst="rect">
            <a:avLst/>
          </a:prstGeom>
          <a:solidFill>
            <a:schemeClr val="bg1"/>
          </a:solidFill>
        </p:spPr>
        <p:txBody>
          <a:bodyPr wrap="square" lIns="91440" tIns="45720" rIns="91440" bIns="45720" rtlCol="0" anchor="t">
            <a:spAutoFit/>
          </a:bodyPr>
          <a:lstStyle/>
          <a:p>
            <a:r>
              <a:rPr lang="en-GB" b="1" dirty="0"/>
              <a:t>Project one: Kitchen helper</a:t>
            </a:r>
          </a:p>
          <a:p>
            <a:r>
              <a:rPr lang="en-GB" b="1" dirty="0"/>
              <a:t>Handed in by</a:t>
            </a:r>
            <a:r>
              <a:rPr lang="en-GB" sz="1800" b="1" dirty="0"/>
              <a:t>:</a:t>
            </a:r>
            <a:r>
              <a:rPr lang="en-GB" b="1" dirty="0"/>
              <a:t> </a:t>
            </a:r>
            <a:r>
              <a:rPr lang="en-GB" dirty="0"/>
              <a:t>Friday 28</a:t>
            </a:r>
            <a:r>
              <a:rPr lang="en-GB" baseline="30000" dirty="0"/>
              <a:t>th</a:t>
            </a:r>
            <a:r>
              <a:rPr lang="en-GB" dirty="0"/>
              <a:t> Feb</a:t>
            </a:r>
            <a:endParaRPr lang="en-GB" sz="1800" dirty="0"/>
          </a:p>
          <a:p>
            <a:r>
              <a:rPr lang="en-GB" b="1" dirty="0"/>
              <a:t>Details: </a:t>
            </a:r>
            <a:r>
              <a:rPr lang="en-GB" dirty="0"/>
              <a:t>help your adults prepare a meal for the family. This could be helping with setting up the table or chopping the vegetables. Send us a picture!</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277095" y="2213151"/>
            <a:ext cx="3642265" cy="1969770"/>
          </a:xfrm>
          <a:prstGeom prst="rect">
            <a:avLst/>
          </a:prstGeom>
          <a:solidFill>
            <a:schemeClr val="bg1"/>
          </a:solidFill>
        </p:spPr>
        <p:txBody>
          <a:bodyPr wrap="square" lIns="91440" tIns="45720" rIns="91440" bIns="45720" rtlCol="0" anchor="t">
            <a:spAutoFit/>
          </a:bodyPr>
          <a:lstStyle/>
          <a:p>
            <a:r>
              <a:rPr lang="en-GB" b="1" dirty="0"/>
              <a:t>Project two: Animal research</a:t>
            </a:r>
          </a:p>
          <a:p>
            <a:r>
              <a:rPr lang="en-GB" b="1" dirty="0"/>
              <a:t>Handed in by</a:t>
            </a:r>
            <a:r>
              <a:rPr lang="en-GB" sz="1800" b="1" dirty="0"/>
              <a:t>:</a:t>
            </a:r>
            <a:r>
              <a:rPr lang="en-GB" b="1" dirty="0"/>
              <a:t> </a:t>
            </a:r>
            <a:r>
              <a:rPr lang="en-GB" dirty="0"/>
              <a:t>Friday 7</a:t>
            </a:r>
            <a:r>
              <a:rPr lang="en-GB" baseline="30000" dirty="0"/>
              <a:t>th</a:t>
            </a:r>
            <a:r>
              <a:rPr lang="en-GB" dirty="0"/>
              <a:t> March</a:t>
            </a:r>
            <a:endParaRPr lang="en-GB" sz="1800" dirty="0"/>
          </a:p>
          <a:p>
            <a:r>
              <a:rPr lang="en-GB" b="1" dirty="0"/>
              <a:t>Details: </a:t>
            </a:r>
            <a:r>
              <a:rPr lang="en-GB" sz="1700" dirty="0"/>
              <a:t>Research one animal which lives in the Amazon Rainforest. What foods does it eat, what part of the animal kingdom does it belong to, or which part of the forest does it live?</a:t>
            </a:r>
          </a:p>
        </p:txBody>
      </p:sp>
      <p:sp>
        <p:nvSpPr>
          <p:cNvPr id="25" name="TextBox 24">
            <a:extLst>
              <a:ext uri="{FF2B5EF4-FFF2-40B4-BE49-F238E27FC236}">
                <a16:creationId xmlns:a16="http://schemas.microsoft.com/office/drawing/2014/main" id="{EE6BFBC2-16B4-DD81-0414-8DC6B0C22113}"/>
              </a:ext>
            </a:extLst>
          </p:cNvPr>
          <p:cNvSpPr txBox="1"/>
          <p:nvPr/>
        </p:nvSpPr>
        <p:spPr>
          <a:xfrm>
            <a:off x="8373727" y="2213151"/>
            <a:ext cx="3441290" cy="2031325"/>
          </a:xfrm>
          <a:prstGeom prst="rect">
            <a:avLst/>
          </a:prstGeom>
          <a:solidFill>
            <a:schemeClr val="bg1"/>
          </a:solidFill>
        </p:spPr>
        <p:txBody>
          <a:bodyPr wrap="square" lIns="91440" tIns="45720" rIns="91440" bIns="45720" rtlCol="0" anchor="t">
            <a:spAutoFit/>
          </a:bodyPr>
          <a:lstStyle/>
          <a:p>
            <a:r>
              <a:rPr lang="en-GB" b="1" dirty="0"/>
              <a:t>Project three: Drawing</a:t>
            </a:r>
            <a:endParaRPr lang="en-GB" sz="1800" dirty="0"/>
          </a:p>
          <a:p>
            <a:r>
              <a:rPr lang="en-GB" b="1" dirty="0"/>
              <a:t>Handed in by</a:t>
            </a:r>
            <a:r>
              <a:rPr lang="en-GB" sz="1800" b="1" dirty="0"/>
              <a:t>:</a:t>
            </a:r>
            <a:r>
              <a:rPr lang="en-GB" b="1" dirty="0"/>
              <a:t> </a:t>
            </a:r>
            <a:r>
              <a:rPr lang="en-GB" dirty="0"/>
              <a:t>Friday 14</a:t>
            </a:r>
            <a:r>
              <a:rPr lang="en-GB" baseline="30000" dirty="0"/>
              <a:t>th</a:t>
            </a:r>
            <a:r>
              <a:rPr lang="en-GB" dirty="0"/>
              <a:t> March</a:t>
            </a:r>
            <a:endParaRPr lang="en-GB" sz="1800" dirty="0"/>
          </a:p>
          <a:p>
            <a:r>
              <a:rPr lang="en-GB" b="1" dirty="0"/>
              <a:t>Details: </a:t>
            </a:r>
            <a:r>
              <a:rPr lang="en-GB" dirty="0"/>
              <a:t>Using pencils only, draw a picture of something you would find in the Amazon Rainforest. Think about shading and pencil pressure.</a:t>
            </a:r>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2031325"/>
          </a:xfrm>
          <a:prstGeom prst="rect">
            <a:avLst/>
          </a:prstGeom>
          <a:solidFill>
            <a:schemeClr val="bg1"/>
          </a:solidFill>
        </p:spPr>
        <p:txBody>
          <a:bodyPr wrap="square" lIns="91440" tIns="45720" rIns="91440" bIns="45720" rtlCol="0" anchor="t">
            <a:spAutoFit/>
          </a:bodyPr>
          <a:lstStyle/>
          <a:p>
            <a:r>
              <a:rPr lang="en-GB" b="1" dirty="0"/>
              <a:t>Project four: Gravity</a:t>
            </a:r>
          </a:p>
          <a:p>
            <a:r>
              <a:rPr lang="en-GB" b="1" dirty="0"/>
              <a:t>Handed in by</a:t>
            </a:r>
            <a:r>
              <a:rPr lang="en-GB" sz="1800" b="1" dirty="0"/>
              <a:t>:</a:t>
            </a:r>
            <a:r>
              <a:rPr lang="en-GB" b="1" dirty="0"/>
              <a:t> </a:t>
            </a:r>
            <a:r>
              <a:rPr lang="en-GB" dirty="0"/>
              <a:t>Friday 21</a:t>
            </a:r>
            <a:r>
              <a:rPr lang="en-GB" baseline="30000" dirty="0"/>
              <a:t>st</a:t>
            </a:r>
            <a:r>
              <a:rPr lang="en-GB" dirty="0"/>
              <a:t> March</a:t>
            </a:r>
            <a:endParaRPr lang="en-GB" sz="1800" dirty="0"/>
          </a:p>
          <a:p>
            <a:r>
              <a:rPr lang="en-GB" b="1" dirty="0"/>
              <a:t>Details: I</a:t>
            </a:r>
            <a:r>
              <a:rPr lang="en-GB" b="0" i="0" dirty="0">
                <a:solidFill>
                  <a:srgbClr val="141414"/>
                </a:solidFill>
                <a:effectLst/>
              </a:rPr>
              <a:t>nvestigation, drop bottles with different amounts of liquid to find out which one will hit the ground first. The results are surprising!</a:t>
            </a:r>
            <a:endParaRPr lang="en-GB" b="1" dirty="0"/>
          </a:p>
        </p:txBody>
      </p:sp>
      <p:sp>
        <p:nvSpPr>
          <p:cNvPr id="27" name="TextBox 26">
            <a:extLst>
              <a:ext uri="{FF2B5EF4-FFF2-40B4-BE49-F238E27FC236}">
                <a16:creationId xmlns:a16="http://schemas.microsoft.com/office/drawing/2014/main" id="{B879C49F-079D-1A8E-A927-A1BA2C9E7066}"/>
              </a:ext>
            </a:extLst>
          </p:cNvPr>
          <p:cNvSpPr txBox="1"/>
          <p:nvPr/>
        </p:nvSpPr>
        <p:spPr>
          <a:xfrm>
            <a:off x="4370318" y="4645174"/>
            <a:ext cx="3441290" cy="2031325"/>
          </a:xfrm>
          <a:prstGeom prst="rect">
            <a:avLst/>
          </a:prstGeom>
          <a:solidFill>
            <a:schemeClr val="bg1"/>
          </a:solidFill>
        </p:spPr>
        <p:txBody>
          <a:bodyPr wrap="square" lIns="91440" tIns="45720" rIns="91440" bIns="45720" rtlCol="0" anchor="t">
            <a:spAutoFit/>
          </a:bodyPr>
          <a:lstStyle/>
          <a:p>
            <a:r>
              <a:rPr lang="en-GB" b="1" dirty="0"/>
              <a:t>Project five: Lets get Physical! </a:t>
            </a:r>
          </a:p>
          <a:p>
            <a:r>
              <a:rPr lang="en-GB" b="1" dirty="0"/>
              <a:t>Handed in by</a:t>
            </a:r>
            <a:r>
              <a:rPr lang="en-GB" sz="1800" b="1" dirty="0"/>
              <a:t>:</a:t>
            </a:r>
            <a:r>
              <a:rPr lang="en-GB" b="1" dirty="0"/>
              <a:t> </a:t>
            </a:r>
            <a:r>
              <a:rPr lang="en-GB" dirty="0"/>
              <a:t>Friday 28</a:t>
            </a:r>
            <a:r>
              <a:rPr lang="en-GB" baseline="30000" dirty="0"/>
              <a:t>th</a:t>
            </a:r>
            <a:r>
              <a:rPr lang="en-GB" dirty="0"/>
              <a:t>  March</a:t>
            </a:r>
            <a:endParaRPr lang="en-GB" sz="1800" dirty="0"/>
          </a:p>
          <a:p>
            <a:r>
              <a:rPr lang="en-GB" b="1" dirty="0"/>
              <a:t>Details: </a:t>
            </a:r>
            <a:r>
              <a:rPr lang="en-GB" dirty="0"/>
              <a:t>Using only things you can find in your home, create an obstacle course and time yourself completing it. Can you </a:t>
            </a:r>
            <a:r>
              <a:rPr lang="en-GB" dirty="0" err="1"/>
              <a:t>beaat</a:t>
            </a:r>
            <a:r>
              <a:rPr lang="en-GB" dirty="0"/>
              <a:t> your score?</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375967" y="4684502"/>
            <a:ext cx="3441290" cy="2031325"/>
          </a:xfrm>
          <a:prstGeom prst="rect">
            <a:avLst/>
          </a:prstGeom>
          <a:solidFill>
            <a:schemeClr val="bg1"/>
          </a:solidFill>
        </p:spPr>
        <p:txBody>
          <a:bodyPr wrap="square" lIns="91440" tIns="45720" rIns="91440" bIns="45720" rtlCol="0" anchor="t">
            <a:spAutoFit/>
          </a:bodyPr>
          <a:lstStyle/>
          <a:p>
            <a:r>
              <a:rPr lang="en-GB" b="1" dirty="0"/>
              <a:t>Project six: Easter Holidays</a:t>
            </a:r>
          </a:p>
          <a:p>
            <a:r>
              <a:rPr lang="en-GB" b="1" dirty="0"/>
              <a:t>Handed in by</a:t>
            </a:r>
            <a:r>
              <a:rPr lang="en-GB" sz="1800" b="1" dirty="0"/>
              <a:t>:</a:t>
            </a:r>
            <a:r>
              <a:rPr lang="en-GB" dirty="0"/>
              <a:t> Monday 14</a:t>
            </a:r>
            <a:r>
              <a:rPr lang="en-GB" baseline="30000" dirty="0"/>
              <a:t>th</a:t>
            </a:r>
            <a:r>
              <a:rPr lang="en-GB" dirty="0"/>
              <a:t> April</a:t>
            </a:r>
            <a:endParaRPr lang="en-GB" sz="1800" dirty="0"/>
          </a:p>
          <a:p>
            <a:r>
              <a:rPr lang="en-GB" b="1" dirty="0"/>
              <a:t>Details: </a:t>
            </a:r>
            <a:r>
              <a:rPr lang="en-GB" dirty="0"/>
              <a:t>while outside, how many spring flowers can you find – remember not to pick them - take pictures and send them to us!</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02E407-4122-4810-B259-354726BD6732}">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AE2A852D-2ABA-45AD-9F4B-CFDBB48E0CFE}">
  <ds:schemaRefs>
    <ds:schemaRef ds:uri="http://schemas.microsoft.com/sharepoint/v3/contenttype/forms"/>
  </ds:schemaRefs>
</ds:datastoreItem>
</file>

<file path=customXml/itemProps3.xml><?xml version="1.0" encoding="utf-8"?>
<ds:datastoreItem xmlns:ds="http://schemas.openxmlformats.org/officeDocument/2006/customXml" ds:itemID="{C3B67F18-8DEF-4A92-9316-B8BFF6AF2C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343</TotalTime>
  <Words>1129</Words>
  <Application>Microsoft Office PowerPoint</Application>
  <PresentationFormat>Widescreen</PresentationFormat>
  <Paragraphs>81</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9</cp:revision>
  <dcterms:created xsi:type="dcterms:W3CDTF">2024-09-04T07:13:50Z</dcterms:created>
  <dcterms:modified xsi:type="dcterms:W3CDTF">2026-03-11T13:58:57Z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