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 id="259"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7C2DB5-7F9E-46F8-B28C-9B4F853F5287}" v="3" dt="2026-01-25T22:06:52.3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 connolly" userId="942ab929-8cbc-4ade-88df-87eb4558037b" providerId="ADAL" clId="{00DDC3E6-A82B-4C32-B628-0A8F61EC6EB1}"/>
    <pc:docChg chg="modSld">
      <pc:chgData name="anna connolly" userId="942ab929-8cbc-4ade-88df-87eb4558037b" providerId="ADAL" clId="{00DDC3E6-A82B-4C32-B628-0A8F61EC6EB1}" dt="2026-01-25T22:08:12.855" v="77" actId="1076"/>
      <pc:docMkLst>
        <pc:docMk/>
      </pc:docMkLst>
      <pc:sldChg chg="modSp mod">
        <pc:chgData name="anna connolly" userId="942ab929-8cbc-4ade-88df-87eb4558037b" providerId="ADAL" clId="{00DDC3E6-A82B-4C32-B628-0A8F61EC6EB1}" dt="2026-01-25T22:08:12.855" v="77" actId="1076"/>
        <pc:sldMkLst>
          <pc:docMk/>
          <pc:sldMk cId="410147669" sldId="259"/>
        </pc:sldMkLst>
        <pc:spChg chg="mod">
          <ac:chgData name="anna connolly" userId="942ab929-8cbc-4ade-88df-87eb4558037b" providerId="ADAL" clId="{00DDC3E6-A82B-4C32-B628-0A8F61EC6EB1}" dt="2026-01-25T22:08:06.769" v="75" actId="14100"/>
          <ac:spMkLst>
            <pc:docMk/>
            <pc:sldMk cId="410147669" sldId="259"/>
            <ac:spMk id="10" creationId="{CDF36BC7-6224-3782-660C-DC20B5BA6452}"/>
          </ac:spMkLst>
        </pc:spChg>
        <pc:spChg chg="mod">
          <ac:chgData name="anna connolly" userId="942ab929-8cbc-4ade-88df-87eb4558037b" providerId="ADAL" clId="{00DDC3E6-A82B-4C32-B628-0A8F61EC6EB1}" dt="2026-01-25T22:08:12.855" v="77" actId="1076"/>
          <ac:spMkLst>
            <pc:docMk/>
            <pc:sldMk cId="410147669" sldId="259"/>
            <ac:spMk id="15" creationId="{C9689B2E-B443-32D0-20A8-A0885DD982BD}"/>
          </ac:spMkLst>
        </pc:spChg>
        <pc:spChg chg="mod">
          <ac:chgData name="anna connolly" userId="942ab929-8cbc-4ade-88df-87eb4558037b" providerId="ADAL" clId="{00DDC3E6-A82B-4C32-B628-0A8F61EC6EB1}" dt="2026-01-25T22:07:44.159" v="71" actId="1076"/>
          <ac:spMkLst>
            <pc:docMk/>
            <pc:sldMk cId="410147669" sldId="259"/>
            <ac:spMk id="16" creationId="{048B70C3-6E7C-8829-41C3-D1FBC1FB1FC1}"/>
          </ac:spMkLst>
        </pc:spChg>
        <pc:spChg chg="mod">
          <ac:chgData name="anna connolly" userId="942ab929-8cbc-4ade-88df-87eb4558037b" providerId="ADAL" clId="{00DDC3E6-A82B-4C32-B628-0A8F61EC6EB1}" dt="2026-01-25T22:07:11.264" v="63" actId="6549"/>
          <ac:spMkLst>
            <pc:docMk/>
            <pc:sldMk cId="410147669" sldId="259"/>
            <ac:spMk id="17" creationId="{3BC2BBF0-73E9-8869-E81C-DE3B5A542340}"/>
          </ac:spMkLst>
        </pc:spChg>
        <pc:spChg chg="mod">
          <ac:chgData name="anna connolly" userId="942ab929-8cbc-4ade-88df-87eb4558037b" providerId="ADAL" clId="{00DDC3E6-A82B-4C32-B628-0A8F61EC6EB1}" dt="2026-01-25T22:07:35.374" v="70" actId="404"/>
          <ac:spMkLst>
            <pc:docMk/>
            <pc:sldMk cId="410147669" sldId="259"/>
            <ac:spMk id="18" creationId="{A7390E30-173E-3BCE-6432-623518765DF1}"/>
          </ac:spMkLst>
        </pc:spChg>
        <pc:spChg chg="mod">
          <ac:chgData name="anna connolly" userId="942ab929-8cbc-4ade-88df-87eb4558037b" providerId="ADAL" clId="{00DDC3E6-A82B-4C32-B628-0A8F61EC6EB1}" dt="2026-01-25T22:05:46.757" v="18" actId="113"/>
          <ac:spMkLst>
            <pc:docMk/>
            <pc:sldMk cId="410147669" sldId="259"/>
            <ac:spMk id="19" creationId="{709878FF-CEB5-5F53-11AB-3C1EC10685EF}"/>
          </ac:spMkLst>
        </pc:spChg>
        <pc:spChg chg="mod">
          <ac:chgData name="anna connolly" userId="942ab929-8cbc-4ade-88df-87eb4558037b" providerId="ADAL" clId="{00DDC3E6-A82B-4C32-B628-0A8F61EC6EB1}" dt="2026-01-25T22:05:28.050" v="13" actId="113"/>
          <ac:spMkLst>
            <pc:docMk/>
            <pc:sldMk cId="410147669" sldId="259"/>
            <ac:spMk id="20" creationId="{F474F4CD-CD2E-9A65-23FF-1A18C1EFDE4F}"/>
          </ac:spMkLst>
        </pc:spChg>
        <pc:picChg chg="mod">
          <ac:chgData name="anna connolly" userId="942ab929-8cbc-4ade-88df-87eb4558037b" providerId="ADAL" clId="{00DDC3E6-A82B-4C32-B628-0A8F61EC6EB1}" dt="2026-01-25T22:06:52.341" v="56" actId="1076"/>
          <ac:picMkLst>
            <pc:docMk/>
            <pc:sldMk cId="410147669" sldId="259"/>
            <ac:picMk id="23" creationId="{E14E6FBE-DA9D-3A05-8200-36C1E198A5D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FC06E-4329-65C7-BE65-6E82CDB3FDE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98BB56-443A-757F-CBC9-87EAB532D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DC58FE7-E87F-F151-FB28-9C24DF55E9BD}"/>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5" name="Footer Placeholder 4">
            <a:extLst>
              <a:ext uri="{FF2B5EF4-FFF2-40B4-BE49-F238E27FC236}">
                <a16:creationId xmlns:a16="http://schemas.microsoft.com/office/drawing/2014/main" id="{FA6A56CD-57A4-3240-DDAA-DB26B518C2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A3ECD-932F-5CC3-5378-9D4A025AF7F1}"/>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54249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53E33-1CAB-1D14-59ED-67997AC5220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1A1B98-FFF7-80F8-F002-92F083FDC0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96C878-B30B-DD86-B00D-33359AD082ED}"/>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5" name="Footer Placeholder 4">
            <a:extLst>
              <a:ext uri="{FF2B5EF4-FFF2-40B4-BE49-F238E27FC236}">
                <a16:creationId xmlns:a16="http://schemas.microsoft.com/office/drawing/2014/main" id="{2F50C3A7-A381-CF64-D93B-810B4BE01B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1EE916-6247-7811-AAA8-9FA643AC304E}"/>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4529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70E87-08D9-9ACA-E5C4-5D34E8C4ADB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C740EA6-D03A-E7A3-7FD3-58BBAC43BA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1D86F0-74BC-37F2-3E4D-A66D002D346B}"/>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5" name="Footer Placeholder 4">
            <a:extLst>
              <a:ext uri="{FF2B5EF4-FFF2-40B4-BE49-F238E27FC236}">
                <a16:creationId xmlns:a16="http://schemas.microsoft.com/office/drawing/2014/main" id="{06A6DE11-A752-6AC9-0426-EEAEE99603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EE431-1090-FF59-C9F4-1B45C12A667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257719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D1BB1-73CB-D1C1-D587-9DB2E35C588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F2FFA3-714E-CE28-0524-5415C2A83C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7CF529D-5293-5FD8-8625-6D8D43B4EE6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27765ED-0B7B-9514-D069-B1FC8DD6FD67}"/>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6" name="Footer Placeholder 5">
            <a:extLst>
              <a:ext uri="{FF2B5EF4-FFF2-40B4-BE49-F238E27FC236}">
                <a16:creationId xmlns:a16="http://schemas.microsoft.com/office/drawing/2014/main" id="{42DBED99-30C8-E10E-90D9-5515BC5A0A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FF059E-8E79-511C-B326-B395E747515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6351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EE4E0-B551-8F01-4EFB-0A3CAAE338B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7859451-DDE7-4DD9-7F2D-D9CCFCC797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77E6F09-95E4-62E7-E2E0-B4A8276515C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BC6CC39-CE7B-7959-693A-92FA8530EA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07D0FA-0CDD-31C8-8A36-F5C39FF5D01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27A43B-61F3-280E-B066-F3D0298AE897}"/>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8" name="Footer Placeholder 7">
            <a:extLst>
              <a:ext uri="{FF2B5EF4-FFF2-40B4-BE49-F238E27FC236}">
                <a16:creationId xmlns:a16="http://schemas.microsoft.com/office/drawing/2014/main" id="{A6C7867D-CAFC-2665-8592-243CE11EC7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E4DDA2-3025-D6F1-333D-CD8B1207309D}"/>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3385073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5AC0C-E9F6-765B-78F4-84C7721F8A7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ED6EE8B-8992-F1DB-5067-211F08EA2315}"/>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4" name="Footer Placeholder 3">
            <a:extLst>
              <a:ext uri="{FF2B5EF4-FFF2-40B4-BE49-F238E27FC236}">
                <a16:creationId xmlns:a16="http://schemas.microsoft.com/office/drawing/2014/main" id="{816FA9E6-0E02-167A-0C3F-13FA8876C0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7B3273-211F-F758-CE02-3AF373BB842F}"/>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60702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354431-1EE4-FA92-8886-1112C3153699}"/>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3" name="Footer Placeholder 2">
            <a:extLst>
              <a:ext uri="{FF2B5EF4-FFF2-40B4-BE49-F238E27FC236}">
                <a16:creationId xmlns:a16="http://schemas.microsoft.com/office/drawing/2014/main" id="{87E246A2-7250-7D91-C670-915B756BF4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7F7A5D-EB55-3966-AB51-707F00406D32}"/>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3047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8F63B-8EF3-0867-F93D-EAD1C649E2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8884876-6698-AB6B-F30A-18F5D85784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7D58D60-27CB-F541-D2D1-9D0F70E0DF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5D48B0-A522-91D7-B1AC-647D4D61FDFD}"/>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6" name="Footer Placeholder 5">
            <a:extLst>
              <a:ext uri="{FF2B5EF4-FFF2-40B4-BE49-F238E27FC236}">
                <a16:creationId xmlns:a16="http://schemas.microsoft.com/office/drawing/2014/main" id="{4E94D62F-4012-6FB3-0CDD-0F5FA53636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A32E66-0916-79D4-37FD-678EA798CD67}"/>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47282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EB065-C068-A121-7043-3BE2949321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B034181-113F-80F3-1C1B-CD6B54850C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F1B8A8-231E-5DEF-C873-01A3F85D22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9851778-6D6A-B25B-BC51-0AA3FAF8DF86}"/>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6" name="Footer Placeholder 5">
            <a:extLst>
              <a:ext uri="{FF2B5EF4-FFF2-40B4-BE49-F238E27FC236}">
                <a16:creationId xmlns:a16="http://schemas.microsoft.com/office/drawing/2014/main" id="{5C070C90-EF1C-D970-FB24-8A6FC7A1BA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025E24-70EA-512F-1F04-814A7AB11235}"/>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635413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977D-0E47-EEB4-5B3A-F18270174E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166E143-F9B5-3241-50F0-D177844241A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D824B9-EED3-51AC-276B-98D8F4C92F8D}"/>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5" name="Footer Placeholder 4">
            <a:extLst>
              <a:ext uri="{FF2B5EF4-FFF2-40B4-BE49-F238E27FC236}">
                <a16:creationId xmlns:a16="http://schemas.microsoft.com/office/drawing/2014/main" id="{0CB36C20-5E66-A7C6-2A37-EF3BF4C70D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F31DC2-7CAD-9ECF-428D-AB289726EAFB}"/>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845594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1F2D7-C5A0-7583-D465-0A7EBD00498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11CD56F-3F37-0F8D-D8CD-8AFA8A8D2E7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E0B125-1977-B3DB-64A9-BD4284A9809F}"/>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5" name="Footer Placeholder 4">
            <a:extLst>
              <a:ext uri="{FF2B5EF4-FFF2-40B4-BE49-F238E27FC236}">
                <a16:creationId xmlns:a16="http://schemas.microsoft.com/office/drawing/2014/main" id="{7EA145FF-CB33-5C48-0159-DA019CDB0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265355-A210-9AA3-6636-ABE1FC081579}"/>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4364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666545-BEC1-C052-536C-4AC3ED8B99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EE32776-6625-7AD7-44C0-609562B09C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2881B4-ADB3-8873-6915-C5905DEF28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5854D99-EE4A-417E-9846-1A4845400580}" type="datetimeFigureOut">
              <a:rPr lang="en-GB" smtClean="0"/>
              <a:t>25/01/2026</a:t>
            </a:fld>
            <a:endParaRPr lang="en-GB"/>
          </a:p>
        </p:txBody>
      </p:sp>
      <p:sp>
        <p:nvSpPr>
          <p:cNvPr id="5" name="Footer Placeholder 4">
            <a:extLst>
              <a:ext uri="{FF2B5EF4-FFF2-40B4-BE49-F238E27FC236}">
                <a16:creationId xmlns:a16="http://schemas.microsoft.com/office/drawing/2014/main" id="{1A9EFB87-D15F-2EA8-0683-330889B9DB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AD179F0-8256-0827-E9E8-1BCFEA562D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DF71B42-7991-4E41-99C3-F2BD92DA8DAE}" type="slidenum">
              <a:rPr lang="en-GB" smtClean="0"/>
              <a:t>‹#›</a:t>
            </a:fld>
            <a:endParaRPr lang="en-GB"/>
          </a:p>
        </p:txBody>
      </p:sp>
    </p:spTree>
    <p:extLst>
      <p:ext uri="{BB962C8B-B14F-4D97-AF65-F5344CB8AC3E}">
        <p14:creationId xmlns:p14="http://schemas.microsoft.com/office/powerpoint/2010/main" val="107286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173228"/>
            <a:ext cx="10580915" cy="523220"/>
          </a:xfrm>
          <a:prstGeom prst="rect">
            <a:avLst/>
          </a:prstGeom>
          <a:solidFill>
            <a:schemeClr val="bg1"/>
          </a:solidFill>
          <a:ln>
            <a:solidFill>
              <a:schemeClr val="tx1"/>
            </a:solidFill>
          </a:ln>
        </p:spPr>
        <p:txBody>
          <a:bodyPr wrap="square" rtlCol="0">
            <a:spAutoFit/>
          </a:bodyPr>
          <a:lstStyle/>
          <a:p>
            <a:r>
              <a:rPr lang="en-GB" sz="2800" dirty="0"/>
              <a:t>Whole School Curriculum Overview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209941" y="875885"/>
            <a:ext cx="11879338" cy="109089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39708233-3EE3-003B-FFEF-3E4E59C7950A}"/>
              </a:ext>
            </a:extLst>
          </p:cNvPr>
          <p:cNvSpPr/>
          <p:nvPr/>
        </p:nvSpPr>
        <p:spPr>
          <a:xfrm>
            <a:off x="5172395" y="2089455"/>
            <a:ext cx="6718273" cy="327697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8" name="TextBox 17">
            <a:extLst>
              <a:ext uri="{FF2B5EF4-FFF2-40B4-BE49-F238E27FC236}">
                <a16:creationId xmlns:a16="http://schemas.microsoft.com/office/drawing/2014/main" id="{A7390E30-173E-3BCE-6432-623518765DF1}"/>
              </a:ext>
            </a:extLst>
          </p:cNvPr>
          <p:cNvSpPr txBox="1"/>
          <p:nvPr/>
        </p:nvSpPr>
        <p:spPr>
          <a:xfrm>
            <a:off x="5395966" y="2206203"/>
            <a:ext cx="6320412" cy="2862322"/>
          </a:xfrm>
          <a:prstGeom prst="rect">
            <a:avLst/>
          </a:prstGeom>
          <a:solidFill>
            <a:schemeClr val="bg1"/>
          </a:solidFill>
        </p:spPr>
        <p:txBody>
          <a:bodyPr wrap="square" rtlCol="0">
            <a:spAutoFit/>
          </a:bodyPr>
          <a:lstStyle/>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Each week we have a different whole school question that we focus on in class and assemblies. These are this half terms questions:</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1 What is fairness?</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2 What does Equality mean?</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3 What is discrimination and how has it affected people in the past? </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4  Is the world always just? </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5 What does it mean to have equal opportunities?</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6 What can we do to stand up for justice? </a:t>
            </a:r>
          </a:p>
          <a:p>
            <a:endParaRPr lang="en-GB" sz="1200" dirty="0">
              <a:latin typeface="Aptos" panose="020B0004020202020204" pitchFamily="34" charset="0"/>
              <a:ea typeface="Times New Roman" panose="02020603050405020304" pitchFamily="18" charset="0"/>
              <a:cs typeface="Times New Roman" panose="02020603050405020304" pitchFamily="18" charset="0"/>
            </a:endParaRPr>
          </a:p>
          <a:p>
            <a:r>
              <a:rPr lang="en-GB" sz="1200" b="1" u="sng" dirty="0">
                <a:effectLst/>
                <a:latin typeface="Aptos" panose="020B0004020202020204" pitchFamily="34" charset="0"/>
                <a:ea typeface="Times New Roman" panose="02020603050405020304" pitchFamily="18" charset="0"/>
                <a:cs typeface="Times New Roman" panose="02020603050405020304" pitchFamily="18" charset="0"/>
              </a:rPr>
              <a:t>Norfolk Navigators</a:t>
            </a:r>
          </a:p>
          <a:p>
            <a:r>
              <a:rPr lang="en-GB" sz="1200" dirty="0">
                <a:latin typeface="Aptos" panose="020B0004020202020204" pitchFamily="34" charset="0"/>
                <a:ea typeface="Times New Roman" panose="02020603050405020304" pitchFamily="18" charset="0"/>
                <a:cs typeface="Times New Roman" panose="02020603050405020304" pitchFamily="18" charset="0"/>
              </a:rPr>
              <a:t>We are resilient</a:t>
            </a:r>
          </a:p>
          <a:p>
            <a:r>
              <a:rPr lang="en-GB" sz="1200" dirty="0">
                <a:latin typeface="Aptos" panose="020B0004020202020204" pitchFamily="34" charset="0"/>
                <a:ea typeface="Times New Roman" panose="02020603050405020304" pitchFamily="18" charset="0"/>
                <a:cs typeface="Times New Roman" panose="02020603050405020304" pitchFamily="18" charset="0"/>
              </a:rPr>
              <a:t>We are inspired</a:t>
            </a:r>
          </a:p>
          <a:p>
            <a:r>
              <a:rPr lang="en-GB" sz="1200" b="1" dirty="0">
                <a:latin typeface="Aptos" panose="020B0004020202020204" pitchFamily="34" charset="0"/>
                <a:ea typeface="Times New Roman" panose="02020603050405020304" pitchFamily="18" charset="0"/>
                <a:cs typeface="Times New Roman" panose="02020603050405020304" pitchFamily="18" charset="0"/>
              </a:rPr>
              <a:t>British Values</a:t>
            </a:r>
          </a:p>
          <a:p>
            <a:r>
              <a:rPr lang="en-GB" sz="1200" dirty="0">
                <a:latin typeface="Aptos" panose="020B0004020202020204" pitchFamily="34" charset="0"/>
                <a:ea typeface="Times New Roman" panose="02020603050405020304" pitchFamily="18" charset="0"/>
                <a:cs typeface="Times New Roman" panose="02020603050405020304" pitchFamily="18" charset="0"/>
              </a:rPr>
              <a:t>Respect for the rule of law means that everyone in society is treated equally and fairly, and that everyone follows the same rules and laws.</a:t>
            </a:r>
          </a:p>
        </p:txBody>
      </p:sp>
      <p:sp>
        <p:nvSpPr>
          <p:cNvPr id="20" name="TextBox 19">
            <a:extLst>
              <a:ext uri="{FF2B5EF4-FFF2-40B4-BE49-F238E27FC236}">
                <a16:creationId xmlns:a16="http://schemas.microsoft.com/office/drawing/2014/main" id="{F474F4CD-CD2E-9A65-23FF-1A18C1EFDE4F}"/>
              </a:ext>
            </a:extLst>
          </p:cNvPr>
          <p:cNvSpPr txBox="1"/>
          <p:nvPr/>
        </p:nvSpPr>
        <p:spPr>
          <a:xfrm>
            <a:off x="334297" y="946812"/>
            <a:ext cx="11556371" cy="954107"/>
          </a:xfrm>
          <a:prstGeom prst="rect">
            <a:avLst/>
          </a:prstGeom>
          <a:solidFill>
            <a:schemeClr val="bg1"/>
          </a:solidFill>
        </p:spPr>
        <p:txBody>
          <a:bodyPr wrap="square" rtlCol="0">
            <a:spAutoFit/>
          </a:bodyPr>
          <a:lstStyle/>
          <a:p>
            <a:r>
              <a:rPr lang="en-GB" sz="1400" b="0" i="0" dirty="0">
                <a:solidFill>
                  <a:srgbClr val="222222"/>
                </a:solidFill>
                <a:effectLst/>
                <a:highlight>
                  <a:srgbClr val="FFFFFF"/>
                </a:highlight>
                <a:latin typeface="Aptos" panose="020B0004020202020204" pitchFamily="34" charset="0"/>
              </a:rPr>
              <a:t>At Norfolk, our curriculum is designed to provide our children with lots of new experiences so that they link their learning the world in which we live. We want to help them understand themselves </a:t>
            </a:r>
            <a:r>
              <a:rPr lang="en-GB" sz="1400" dirty="0">
                <a:solidFill>
                  <a:srgbClr val="222222"/>
                </a:solidFill>
                <a:highlight>
                  <a:srgbClr val="FFFFFF"/>
                </a:highlight>
                <a:latin typeface="Aptos" panose="020B0004020202020204" pitchFamily="34" charset="0"/>
              </a:rPr>
              <a:t>and how </a:t>
            </a:r>
            <a:r>
              <a:rPr lang="en-GB" sz="1400" b="0" i="0" dirty="0">
                <a:solidFill>
                  <a:srgbClr val="222222"/>
                </a:solidFill>
                <a:effectLst/>
                <a:highlight>
                  <a:srgbClr val="FFFFFF"/>
                </a:highlight>
                <a:latin typeface="Aptos" panose="020B0004020202020204" pitchFamily="34" charset="0"/>
              </a:rPr>
              <a:t>to be good citizens. We will teach them about how past events have changed the world in which we live and how we can make a difference. Each half term we have a whole school</a:t>
            </a:r>
            <a:r>
              <a:rPr lang="en-GB" sz="1400" dirty="0">
                <a:solidFill>
                  <a:srgbClr val="222222"/>
                </a:solidFill>
                <a:highlight>
                  <a:srgbClr val="FFFFFF"/>
                </a:highlight>
                <a:latin typeface="Aptos" panose="020B0004020202020204" pitchFamily="34" charset="0"/>
              </a:rPr>
              <a:t> Big Idea that we focus on in our assemblies and our learning in the classroom. This half term our Big Idea is </a:t>
            </a:r>
            <a:r>
              <a:rPr lang="en-GB" sz="1400" b="1" u="sng" dirty="0">
                <a:solidFill>
                  <a:srgbClr val="222222"/>
                </a:solidFill>
                <a:highlight>
                  <a:srgbClr val="FFFFFF"/>
                </a:highlight>
                <a:latin typeface="Aptos" panose="020B0004020202020204" pitchFamily="34" charset="0"/>
              </a:rPr>
              <a:t>Equity and Social Justice</a:t>
            </a:r>
            <a:endParaRPr lang="en-GB" sz="1400" dirty="0">
              <a:latin typeface="Aptos" panose="020B0004020202020204" pitchFamily="34" charset="0"/>
            </a:endParaRPr>
          </a:p>
        </p:txBody>
      </p:sp>
      <p:sp>
        <p:nvSpPr>
          <p:cNvPr id="25" name="Rectangle 1">
            <a:extLst>
              <a:ext uri="{FF2B5EF4-FFF2-40B4-BE49-F238E27FC236}">
                <a16:creationId xmlns:a16="http://schemas.microsoft.com/office/drawing/2014/main" id="{24A471C9-594C-6741-5ED3-071AE7CD1C09}"/>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8" name="Picture 27">
            <a:extLst>
              <a:ext uri="{FF2B5EF4-FFF2-40B4-BE49-F238E27FC236}">
                <a16:creationId xmlns:a16="http://schemas.microsoft.com/office/drawing/2014/main" id="{D72125FE-F313-698E-BA6D-1A2B58103414}"/>
              </a:ext>
            </a:extLst>
          </p:cNvPr>
          <p:cNvPicPr>
            <a:picLocks noChangeAspect="1"/>
          </p:cNvPicPr>
          <p:nvPr/>
        </p:nvPicPr>
        <p:blipFill>
          <a:blip r:embed="rId3"/>
          <a:stretch>
            <a:fillRect/>
          </a:stretch>
        </p:blipFill>
        <p:spPr>
          <a:xfrm>
            <a:off x="-3466105" y="2396621"/>
            <a:ext cx="8464210" cy="4080572"/>
          </a:xfrm>
          <a:prstGeom prst="rect">
            <a:avLst/>
          </a:prstGeom>
        </p:spPr>
      </p:pic>
      <p:sp>
        <p:nvSpPr>
          <p:cNvPr id="34" name="Rounded Rectangle 1">
            <a:extLst>
              <a:ext uri="{FF2B5EF4-FFF2-40B4-BE49-F238E27FC236}">
                <a16:creationId xmlns:a16="http://schemas.microsoft.com/office/drawing/2014/main" id="{57F00750-7C6D-C3CA-BFF8-553FB3292FF3}"/>
              </a:ext>
            </a:extLst>
          </p:cNvPr>
          <p:cNvSpPr/>
          <p:nvPr/>
        </p:nvSpPr>
        <p:spPr>
          <a:xfrm>
            <a:off x="185621" y="5197997"/>
            <a:ext cx="1849523" cy="1603817"/>
          </a:xfrm>
          <a:prstGeom prst="roundRect">
            <a:avLst/>
          </a:prstGeom>
          <a:solidFill>
            <a:srgbClr val="FFFF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EFE39942-B860-608B-6537-D2B65200ADE2}"/>
              </a:ext>
            </a:extLst>
          </p:cNvPr>
          <p:cNvSpPr txBox="1"/>
          <p:nvPr/>
        </p:nvSpPr>
        <p:spPr>
          <a:xfrm>
            <a:off x="301332" y="5366425"/>
            <a:ext cx="1582675" cy="954107"/>
          </a:xfrm>
          <a:prstGeom prst="rect">
            <a:avLst/>
          </a:prstGeom>
          <a:solidFill>
            <a:schemeClr val="bg1"/>
          </a:solidFill>
        </p:spPr>
        <p:txBody>
          <a:bodyPr wrap="square" rtlCol="0">
            <a:spAutoFit/>
          </a:bodyPr>
          <a:lstStyle/>
          <a:p>
            <a:r>
              <a:rPr lang="en-GB" sz="1400" dirty="0">
                <a:latin typeface="Aptos" panose="020B0004020202020204" pitchFamily="34" charset="0"/>
                <a:ea typeface="Times New Roman" panose="02020603050405020304" pitchFamily="18" charset="0"/>
                <a:cs typeface="Times New Roman" panose="02020603050405020304" pitchFamily="18" charset="0"/>
              </a:rPr>
              <a:t>Each year group has a text linked to Equity and Social Justice</a:t>
            </a:r>
            <a:endParaRPr lang="en-GB" sz="1600" dirty="0">
              <a:latin typeface="Aptos" panose="020B0004020202020204" pitchFamily="34" charset="0"/>
              <a:ea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BF94ED-8FF5-6A68-6987-FA51C5C0D686}"/>
              </a:ext>
            </a:extLst>
          </p:cNvPr>
          <p:cNvPicPr>
            <a:picLocks noChangeAspect="1"/>
          </p:cNvPicPr>
          <p:nvPr/>
        </p:nvPicPr>
        <p:blipFill>
          <a:blip r:embed="rId4"/>
          <a:stretch>
            <a:fillRect/>
          </a:stretch>
        </p:blipFill>
        <p:spPr>
          <a:xfrm>
            <a:off x="2463630" y="5387735"/>
            <a:ext cx="9053345" cy="1463167"/>
          </a:xfrm>
          <a:prstGeom prst="rect">
            <a:avLst/>
          </a:prstGeom>
        </p:spPr>
      </p:pic>
    </p:spTree>
    <p:extLst>
      <p:ext uri="{BB962C8B-B14F-4D97-AF65-F5344CB8AC3E}">
        <p14:creationId xmlns:p14="http://schemas.microsoft.com/office/powerpoint/2010/main" val="2183408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13379"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354375" cy="523220"/>
          </a:xfrm>
          <a:prstGeom prst="rect">
            <a:avLst/>
          </a:prstGeom>
          <a:solidFill>
            <a:schemeClr val="bg1"/>
          </a:solidFill>
          <a:ln>
            <a:solidFill>
              <a:schemeClr val="tx1"/>
            </a:solidFill>
          </a:ln>
        </p:spPr>
        <p:txBody>
          <a:bodyPr wrap="square" rtlCol="0">
            <a:spAutoFit/>
          </a:bodyPr>
          <a:lstStyle/>
          <a:p>
            <a:r>
              <a:rPr lang="en-GB" sz="2800"/>
              <a:t>Curriculum Overview</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6168502" cy="523220"/>
          </a:xfrm>
          <a:prstGeom prst="rect">
            <a:avLst/>
          </a:prstGeom>
          <a:noFill/>
          <a:ln>
            <a:solidFill>
              <a:schemeClr val="tx1"/>
            </a:solidFill>
          </a:ln>
        </p:spPr>
        <p:txBody>
          <a:bodyPr wrap="square" lIns="91440" tIns="45720" rIns="91440" bIns="45720" rtlCol="0" anchor="t">
            <a:spAutoFit/>
          </a:bodyPr>
          <a:lstStyle/>
          <a:p>
            <a:r>
              <a:rPr lang="en-GB" sz="2800" dirty="0"/>
              <a:t>Year  3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998276"/>
            <a:ext cx="3903404" cy="280835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80528" y="3965582"/>
            <a:ext cx="3903404" cy="2808355"/>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204787" y="1005088"/>
            <a:ext cx="3795300" cy="2808355"/>
          </a:xfrm>
          <a:prstGeom prst="roundRect">
            <a:avLst/>
          </a:prstGeom>
          <a:solidFill>
            <a:schemeClr val="accent6">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51692" y="959190"/>
            <a:ext cx="3903404" cy="2808355"/>
          </a:xfrm>
          <a:prstGeom prst="roundRect">
            <a:avLst/>
          </a:prstGeom>
          <a:solidFill>
            <a:srgbClr val="FF00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096683" y="3957115"/>
            <a:ext cx="3903404" cy="2808355"/>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12838" y="3957115"/>
            <a:ext cx="3903404" cy="2808355"/>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C9689B2E-B443-32D0-20A8-A0885DD982BD}"/>
              </a:ext>
            </a:extLst>
          </p:cNvPr>
          <p:cNvSpPr txBox="1"/>
          <p:nvPr/>
        </p:nvSpPr>
        <p:spPr>
          <a:xfrm>
            <a:off x="4423718" y="1125180"/>
            <a:ext cx="3357437" cy="2554546"/>
          </a:xfrm>
          <a:prstGeom prst="rect">
            <a:avLst/>
          </a:prstGeom>
          <a:solidFill>
            <a:schemeClr val="bg1"/>
          </a:solidFill>
        </p:spPr>
        <p:txBody>
          <a:bodyPr wrap="square" rtlCol="0">
            <a:spAutoFit/>
          </a:bodyPr>
          <a:lstStyle/>
          <a:p>
            <a:r>
              <a:rPr lang="en-GB" sz="1600" b="1" dirty="0"/>
              <a:t>Maths</a:t>
            </a:r>
          </a:p>
          <a:p>
            <a:r>
              <a:rPr lang="en-GB" sz="1600" dirty="0"/>
              <a:t>In our multiplication and division topic we will be learning how to multiply a 2 digit number by a 1 digit number and divide a 2 digit number by a 1 digit number. </a:t>
            </a:r>
          </a:p>
          <a:p>
            <a:r>
              <a:rPr lang="en-GB" sz="1600" dirty="0"/>
              <a:t>In length and perimeter we will be learning to measure using different units of measure and compare lengths.</a:t>
            </a:r>
          </a:p>
        </p:txBody>
      </p:sp>
      <p:sp>
        <p:nvSpPr>
          <p:cNvPr id="16" name="TextBox 15">
            <a:extLst>
              <a:ext uri="{FF2B5EF4-FFF2-40B4-BE49-F238E27FC236}">
                <a16:creationId xmlns:a16="http://schemas.microsoft.com/office/drawing/2014/main" id="{048B70C3-6E7C-8829-41C3-D1FBC1FB1FC1}"/>
              </a:ext>
            </a:extLst>
          </p:cNvPr>
          <p:cNvSpPr txBox="1"/>
          <p:nvPr/>
        </p:nvSpPr>
        <p:spPr>
          <a:xfrm>
            <a:off x="8374325" y="1209205"/>
            <a:ext cx="3543329" cy="2308324"/>
          </a:xfrm>
          <a:prstGeom prst="rect">
            <a:avLst/>
          </a:prstGeom>
          <a:solidFill>
            <a:schemeClr val="bg1"/>
          </a:solidFill>
        </p:spPr>
        <p:txBody>
          <a:bodyPr wrap="square" rtlCol="0">
            <a:spAutoFit/>
          </a:bodyPr>
          <a:lstStyle/>
          <a:p>
            <a:r>
              <a:rPr lang="en-GB" sz="1600" b="1" dirty="0"/>
              <a:t>History</a:t>
            </a:r>
          </a:p>
          <a:p>
            <a:r>
              <a:rPr lang="en-GB" sz="1600" dirty="0"/>
              <a:t>We will be looking at:</a:t>
            </a:r>
          </a:p>
          <a:p>
            <a:r>
              <a:rPr lang="en-GB" sz="1600" dirty="0"/>
              <a:t>Significant Individuals: </a:t>
            </a:r>
            <a:r>
              <a:rPr lang="en-GB" sz="1600" b="1" dirty="0"/>
              <a:t>The Suffragettes. </a:t>
            </a:r>
          </a:p>
          <a:p>
            <a:r>
              <a:rPr lang="en-GB" sz="1600" dirty="0"/>
              <a:t>We will learn about women’s  rights throughout history and consider the treatment of women. We will learn about how the Suffragettes worked to gain votes for women.</a:t>
            </a:r>
          </a:p>
        </p:txBody>
      </p:sp>
      <p:sp>
        <p:nvSpPr>
          <p:cNvPr id="17" name="TextBox 16">
            <a:extLst>
              <a:ext uri="{FF2B5EF4-FFF2-40B4-BE49-F238E27FC236}">
                <a16:creationId xmlns:a16="http://schemas.microsoft.com/office/drawing/2014/main" id="{3BC2BBF0-73E9-8869-E81C-DE3B5A542340}"/>
              </a:ext>
            </a:extLst>
          </p:cNvPr>
          <p:cNvSpPr txBox="1"/>
          <p:nvPr/>
        </p:nvSpPr>
        <p:spPr>
          <a:xfrm>
            <a:off x="333778" y="4076962"/>
            <a:ext cx="3441290" cy="2585323"/>
          </a:xfrm>
          <a:prstGeom prst="rect">
            <a:avLst/>
          </a:prstGeom>
          <a:solidFill>
            <a:schemeClr val="bg1"/>
          </a:solidFill>
        </p:spPr>
        <p:txBody>
          <a:bodyPr wrap="square" rtlCol="0">
            <a:spAutoFit/>
          </a:bodyPr>
          <a:lstStyle/>
          <a:p>
            <a:r>
              <a:rPr lang="en-GB" sz="1800" b="1" dirty="0"/>
              <a:t>PE</a:t>
            </a:r>
          </a:p>
          <a:p>
            <a:r>
              <a:rPr lang="en-GB" sz="1800" dirty="0"/>
              <a:t>On Tuesdays and Wednesdays:</a:t>
            </a:r>
          </a:p>
          <a:p>
            <a:r>
              <a:rPr lang="en-GB" dirty="0"/>
              <a:t>During our outdoor lessons we will be covering hockey skills. Our indoor sessions will cover gymnastics skills. Please remember to supply a PE kit for your child to have amore comfortable PE lesson. </a:t>
            </a:r>
            <a:r>
              <a:rPr lang="en-GB" sz="1800" dirty="0"/>
              <a:t> </a:t>
            </a:r>
          </a:p>
        </p:txBody>
      </p:sp>
      <p:sp>
        <p:nvSpPr>
          <p:cNvPr id="18" name="TextBox 17">
            <a:extLst>
              <a:ext uri="{FF2B5EF4-FFF2-40B4-BE49-F238E27FC236}">
                <a16:creationId xmlns:a16="http://schemas.microsoft.com/office/drawing/2014/main" id="{A7390E30-173E-3BCE-6432-623518765DF1}"/>
              </a:ext>
            </a:extLst>
          </p:cNvPr>
          <p:cNvSpPr txBox="1"/>
          <p:nvPr/>
        </p:nvSpPr>
        <p:spPr>
          <a:xfrm>
            <a:off x="4322310" y="4034490"/>
            <a:ext cx="3441290" cy="2554545"/>
          </a:xfrm>
          <a:prstGeom prst="rect">
            <a:avLst/>
          </a:prstGeom>
          <a:solidFill>
            <a:schemeClr val="bg1"/>
          </a:solidFill>
        </p:spPr>
        <p:txBody>
          <a:bodyPr wrap="square" rtlCol="0">
            <a:spAutoFit/>
          </a:bodyPr>
          <a:lstStyle/>
          <a:p>
            <a:r>
              <a:rPr lang="en-GB" sz="1600" b="1" dirty="0"/>
              <a:t>Science</a:t>
            </a:r>
          </a:p>
          <a:p>
            <a:r>
              <a:rPr lang="en-GB" sz="1600" dirty="0"/>
              <a:t>We will be looking at: </a:t>
            </a:r>
          </a:p>
          <a:p>
            <a:r>
              <a:rPr lang="en-GB" sz="1600" dirty="0"/>
              <a:t>Forces and Magnets where we will compare how things move on different surfaces. We will observe how magnets attract or repel each other and other materials. We will learn about the 2 poles and magnets and predict whether they will attract or repel.</a:t>
            </a:r>
          </a:p>
        </p:txBody>
      </p:sp>
      <p:sp>
        <p:nvSpPr>
          <p:cNvPr id="19" name="TextBox 18">
            <a:extLst>
              <a:ext uri="{FF2B5EF4-FFF2-40B4-BE49-F238E27FC236}">
                <a16:creationId xmlns:a16="http://schemas.microsoft.com/office/drawing/2014/main" id="{709878FF-CEB5-5F53-11AB-3C1EC10685EF}"/>
              </a:ext>
            </a:extLst>
          </p:cNvPr>
          <p:cNvSpPr txBox="1"/>
          <p:nvPr/>
        </p:nvSpPr>
        <p:spPr>
          <a:xfrm>
            <a:off x="8343895" y="4040663"/>
            <a:ext cx="3441290" cy="2585323"/>
          </a:xfrm>
          <a:prstGeom prst="rect">
            <a:avLst/>
          </a:prstGeom>
          <a:solidFill>
            <a:schemeClr val="bg1"/>
          </a:solidFill>
        </p:spPr>
        <p:txBody>
          <a:bodyPr wrap="square" rtlCol="0">
            <a:spAutoFit/>
          </a:bodyPr>
          <a:lstStyle/>
          <a:p>
            <a:r>
              <a:rPr lang="en-GB" sz="1800" b="1" dirty="0"/>
              <a:t>Citizenship – RSHE and RE</a:t>
            </a:r>
          </a:p>
          <a:p>
            <a:r>
              <a:rPr lang="en-GB" sz="1800" dirty="0"/>
              <a:t>We will be:</a:t>
            </a:r>
          </a:p>
          <a:p>
            <a:r>
              <a:rPr lang="en-GB" dirty="0"/>
              <a:t>C1) How do we make the world fair?</a:t>
            </a:r>
          </a:p>
          <a:p>
            <a:r>
              <a:rPr lang="en-GB" dirty="0"/>
              <a:t>Fr1) What makes a good friend?</a:t>
            </a:r>
          </a:p>
          <a:p>
            <a:r>
              <a:rPr lang="en-GB" dirty="0"/>
              <a:t>Fr2) Are all friends the same?</a:t>
            </a:r>
          </a:p>
          <a:p>
            <a:r>
              <a:rPr lang="en-GB" dirty="0"/>
              <a:t>How do festivals and family life show what matters to Jewish people? </a:t>
            </a:r>
            <a:endParaRPr lang="en-GB" sz="1800" dirty="0"/>
          </a:p>
        </p:txBody>
      </p:sp>
      <p:sp>
        <p:nvSpPr>
          <p:cNvPr id="20" name="TextBox 19">
            <a:extLst>
              <a:ext uri="{FF2B5EF4-FFF2-40B4-BE49-F238E27FC236}">
                <a16:creationId xmlns:a16="http://schemas.microsoft.com/office/drawing/2014/main" id="{F474F4CD-CD2E-9A65-23FF-1A18C1EFDE4F}"/>
              </a:ext>
            </a:extLst>
          </p:cNvPr>
          <p:cNvSpPr txBox="1"/>
          <p:nvPr/>
        </p:nvSpPr>
        <p:spPr>
          <a:xfrm>
            <a:off x="364669" y="1109928"/>
            <a:ext cx="3410399" cy="2585323"/>
          </a:xfrm>
          <a:prstGeom prst="rect">
            <a:avLst/>
          </a:prstGeom>
          <a:solidFill>
            <a:schemeClr val="bg1"/>
          </a:solidFill>
        </p:spPr>
        <p:txBody>
          <a:bodyPr wrap="square" rtlCol="0">
            <a:spAutoFit/>
          </a:bodyPr>
          <a:lstStyle/>
          <a:p>
            <a:r>
              <a:rPr lang="en-GB" sz="1800" b="1" dirty="0"/>
              <a:t>Reading and writing</a:t>
            </a:r>
          </a:p>
          <a:p>
            <a:r>
              <a:rPr lang="en-GB" sz="1800" dirty="0"/>
              <a:t>We will be:  </a:t>
            </a:r>
          </a:p>
          <a:p>
            <a:r>
              <a:rPr lang="en-GB" dirty="0"/>
              <a:t>Reading: I was a rat  - Philip Pullman</a:t>
            </a:r>
            <a:endParaRPr lang="en-GB" sz="1800" dirty="0"/>
          </a:p>
          <a:p>
            <a:r>
              <a:rPr lang="en-GB" dirty="0"/>
              <a:t>Writing: Narrative - Write from Roger’s Perspective</a:t>
            </a:r>
          </a:p>
          <a:p>
            <a:r>
              <a:rPr lang="en-GB" dirty="0"/>
              <a:t>Day in the life as a rat.</a:t>
            </a:r>
          </a:p>
          <a:p>
            <a:r>
              <a:rPr lang="en-GB" dirty="0"/>
              <a:t>Persuasive leaflet  - Why should women have equal rights. </a:t>
            </a:r>
          </a:p>
        </p:txBody>
      </p:sp>
      <p:pic>
        <p:nvPicPr>
          <p:cNvPr id="22" name="Picture 10" descr="Reading Icon 3503883">
            <a:extLst>
              <a:ext uri="{FF2B5EF4-FFF2-40B4-BE49-F238E27FC236}">
                <a16:creationId xmlns:a16="http://schemas.microsoft.com/office/drawing/2014/main" id="{EB06BD44-C7F9-FB25-B406-E239BFA5C1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68792" y="1102696"/>
            <a:ext cx="455065" cy="45506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maths Icon 3778440">
            <a:extLst>
              <a:ext uri="{FF2B5EF4-FFF2-40B4-BE49-F238E27FC236}">
                <a16:creationId xmlns:a16="http://schemas.microsoft.com/office/drawing/2014/main" id="{E14E6FBE-DA9D-3A05-8200-36C1E198A5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39764" y="997508"/>
            <a:ext cx="471249" cy="471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47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03081"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107240" cy="523220"/>
          </a:xfrm>
          <a:prstGeom prst="rect">
            <a:avLst/>
          </a:prstGeom>
          <a:solidFill>
            <a:schemeClr val="bg1"/>
          </a:solidFill>
          <a:ln>
            <a:solidFill>
              <a:schemeClr val="tx1"/>
            </a:solidFill>
          </a:ln>
        </p:spPr>
        <p:txBody>
          <a:bodyPr wrap="square" lIns="91440" tIns="45720" rIns="91440" bIns="45720" rtlCol="0" anchor="t">
            <a:spAutoFit/>
          </a:bodyPr>
          <a:lstStyle/>
          <a:p>
            <a:r>
              <a:rPr lang="en-GB" sz="2800"/>
              <a:t>Home Learning Projects</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5921367" cy="523220"/>
          </a:xfrm>
          <a:prstGeom prst="rect">
            <a:avLst/>
          </a:prstGeom>
          <a:noFill/>
          <a:ln>
            <a:solidFill>
              <a:schemeClr val="tx1"/>
            </a:solidFill>
          </a:ln>
        </p:spPr>
        <p:txBody>
          <a:bodyPr wrap="square" rtlCol="0">
            <a:spAutoFit/>
          </a:bodyPr>
          <a:lstStyle/>
          <a:p>
            <a:r>
              <a:rPr lang="en-GB" sz="2800" dirty="0"/>
              <a:t>Year 3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2080645"/>
            <a:ext cx="3903404" cy="2283194"/>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dirty="0">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33612" y="4482276"/>
            <a:ext cx="3903404" cy="2293491"/>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148171" y="2080644"/>
            <a:ext cx="3903404" cy="2283195"/>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41395" y="2081593"/>
            <a:ext cx="3913701" cy="2283195"/>
          </a:xfrm>
          <a:prstGeom prst="round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148169" y="4471978"/>
            <a:ext cx="3903405" cy="2293492"/>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43729" y="4482276"/>
            <a:ext cx="3913701" cy="2293491"/>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1">
            <a:extLst>
              <a:ext uri="{FF2B5EF4-FFF2-40B4-BE49-F238E27FC236}">
                <a16:creationId xmlns:a16="http://schemas.microsoft.com/office/drawing/2014/main" id="{DF00413D-349B-F20A-AB9F-874A69CD8AF1}"/>
              </a:ext>
            </a:extLst>
          </p:cNvPr>
          <p:cNvSpPr/>
          <p:nvPr/>
        </p:nvSpPr>
        <p:spPr>
          <a:xfrm>
            <a:off x="136904" y="1030323"/>
            <a:ext cx="11739648" cy="923948"/>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4" name="TextBox 13">
            <a:extLst>
              <a:ext uri="{FF2B5EF4-FFF2-40B4-BE49-F238E27FC236}">
                <a16:creationId xmlns:a16="http://schemas.microsoft.com/office/drawing/2014/main" id="{6280983C-D4EC-D896-B002-301BBCB753A5}"/>
              </a:ext>
            </a:extLst>
          </p:cNvPr>
          <p:cNvSpPr txBox="1"/>
          <p:nvPr/>
        </p:nvSpPr>
        <p:spPr>
          <a:xfrm>
            <a:off x="362910" y="1032040"/>
            <a:ext cx="1117792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t>These home learning projects are weekly, creative projects in addition to children's times tables, spellings and reading. Children should read for a minimum of ten minutes every day. Weekly times tables and spellings will be posted on Dojo.</a:t>
            </a:r>
          </a:p>
        </p:txBody>
      </p:sp>
      <p:sp>
        <p:nvSpPr>
          <p:cNvPr id="21" name="TextBox 20">
            <a:extLst>
              <a:ext uri="{FF2B5EF4-FFF2-40B4-BE49-F238E27FC236}">
                <a16:creationId xmlns:a16="http://schemas.microsoft.com/office/drawing/2014/main" id="{E799C89F-5B07-14D4-3060-D3B11A5623DD}"/>
              </a:ext>
            </a:extLst>
          </p:cNvPr>
          <p:cNvSpPr txBox="1"/>
          <p:nvPr/>
        </p:nvSpPr>
        <p:spPr>
          <a:xfrm>
            <a:off x="286010" y="2156497"/>
            <a:ext cx="3624321" cy="2031325"/>
          </a:xfrm>
          <a:prstGeom prst="rect">
            <a:avLst/>
          </a:prstGeom>
          <a:solidFill>
            <a:schemeClr val="bg1"/>
          </a:solidFill>
        </p:spPr>
        <p:txBody>
          <a:bodyPr wrap="square" lIns="91440" tIns="45720" rIns="91440" bIns="45720" rtlCol="0" anchor="t">
            <a:spAutoFit/>
          </a:bodyPr>
          <a:lstStyle/>
          <a:p>
            <a:r>
              <a:rPr lang="en-GB" b="1" dirty="0"/>
              <a:t>Project one:  </a:t>
            </a:r>
            <a:r>
              <a:rPr lang="en-GB" dirty="0"/>
              <a:t>Who is Philip Pullman?</a:t>
            </a:r>
            <a:endParaRPr lang="en-GB" sz="1800" dirty="0"/>
          </a:p>
          <a:p>
            <a:r>
              <a:rPr lang="en-GB" b="1" dirty="0"/>
              <a:t>Handed in by</a:t>
            </a:r>
            <a:r>
              <a:rPr lang="en-GB" sz="1800" b="1" dirty="0"/>
              <a:t>:</a:t>
            </a:r>
            <a:r>
              <a:rPr lang="en-GB" b="1" dirty="0"/>
              <a:t> </a:t>
            </a:r>
            <a:r>
              <a:rPr lang="en-GB" sz="1600" dirty="0"/>
              <a:t>Friday 9</a:t>
            </a:r>
            <a:r>
              <a:rPr lang="en-GB" sz="1600" baseline="30000" dirty="0"/>
              <a:t>th</a:t>
            </a:r>
            <a:r>
              <a:rPr lang="en-GB" sz="1600" dirty="0"/>
              <a:t> January</a:t>
            </a:r>
          </a:p>
          <a:p>
            <a:r>
              <a:rPr lang="en-GB" b="1" dirty="0"/>
              <a:t>Details:  </a:t>
            </a:r>
            <a:r>
              <a:rPr lang="en-GB" dirty="0"/>
              <a:t>Find out 10 facts about the author Philip Pullman. What books has he written? Where is he from? How did he get into writing?</a:t>
            </a:r>
          </a:p>
        </p:txBody>
      </p:sp>
      <p:sp>
        <p:nvSpPr>
          <p:cNvPr id="24" name="TextBox 23">
            <a:extLst>
              <a:ext uri="{FF2B5EF4-FFF2-40B4-BE49-F238E27FC236}">
                <a16:creationId xmlns:a16="http://schemas.microsoft.com/office/drawing/2014/main" id="{8FC1837E-0799-1667-590E-B3DD55D1A1DB}"/>
              </a:ext>
            </a:extLst>
          </p:cNvPr>
          <p:cNvSpPr txBox="1"/>
          <p:nvPr/>
        </p:nvSpPr>
        <p:spPr>
          <a:xfrm>
            <a:off x="4318832" y="2213151"/>
            <a:ext cx="3441290" cy="2031325"/>
          </a:xfrm>
          <a:prstGeom prst="rect">
            <a:avLst/>
          </a:prstGeom>
          <a:solidFill>
            <a:schemeClr val="bg1"/>
          </a:solidFill>
        </p:spPr>
        <p:txBody>
          <a:bodyPr wrap="square" lIns="91440" tIns="45720" rIns="91440" bIns="45720" rtlCol="0" anchor="t">
            <a:spAutoFit/>
          </a:bodyPr>
          <a:lstStyle/>
          <a:p>
            <a:r>
              <a:rPr lang="en-GB" b="1" dirty="0"/>
              <a:t>Project two: </a:t>
            </a:r>
            <a:r>
              <a:rPr lang="en-GB" dirty="0"/>
              <a:t>Book review</a:t>
            </a:r>
            <a:endParaRPr lang="en-GB" sz="1800" dirty="0"/>
          </a:p>
          <a:p>
            <a:r>
              <a:rPr lang="en-GB" b="1" dirty="0"/>
              <a:t>Handed in by</a:t>
            </a:r>
            <a:r>
              <a:rPr lang="en-GB" sz="1800" b="1" dirty="0"/>
              <a:t>:</a:t>
            </a:r>
            <a:r>
              <a:rPr lang="en-GB" b="1" dirty="0"/>
              <a:t> </a:t>
            </a:r>
            <a:r>
              <a:rPr lang="en-GB" sz="1600" dirty="0"/>
              <a:t>Friday 16</a:t>
            </a:r>
            <a:r>
              <a:rPr lang="en-GB" sz="1600" baseline="30000" dirty="0"/>
              <a:t>th</a:t>
            </a:r>
            <a:r>
              <a:rPr lang="en-GB" sz="1600" dirty="0"/>
              <a:t> January</a:t>
            </a:r>
          </a:p>
          <a:p>
            <a:r>
              <a:rPr lang="en-GB" b="1" dirty="0"/>
              <a:t>Details: </a:t>
            </a:r>
            <a:r>
              <a:rPr lang="en-GB" dirty="0"/>
              <a:t>Draw a storyboard of the events from a book you have read over the holidays.</a:t>
            </a:r>
          </a:p>
          <a:p>
            <a:endParaRPr lang="en-GB" dirty="0"/>
          </a:p>
          <a:p>
            <a:endParaRPr lang="en-GB" dirty="0"/>
          </a:p>
        </p:txBody>
      </p:sp>
      <p:sp>
        <p:nvSpPr>
          <p:cNvPr id="25" name="TextBox 24">
            <a:extLst>
              <a:ext uri="{FF2B5EF4-FFF2-40B4-BE49-F238E27FC236}">
                <a16:creationId xmlns:a16="http://schemas.microsoft.com/office/drawing/2014/main" id="{EE6BFBC2-16B4-DD81-0414-8DC6B0C22113}"/>
              </a:ext>
            </a:extLst>
          </p:cNvPr>
          <p:cNvSpPr txBox="1"/>
          <p:nvPr/>
        </p:nvSpPr>
        <p:spPr>
          <a:xfrm>
            <a:off x="8375967" y="2213151"/>
            <a:ext cx="3441290" cy="2031325"/>
          </a:xfrm>
          <a:prstGeom prst="rect">
            <a:avLst/>
          </a:prstGeom>
          <a:solidFill>
            <a:schemeClr val="bg1"/>
          </a:solidFill>
        </p:spPr>
        <p:txBody>
          <a:bodyPr wrap="square" lIns="91440" tIns="45720" rIns="91440" bIns="45720" rtlCol="0" anchor="t">
            <a:spAutoFit/>
          </a:bodyPr>
          <a:lstStyle/>
          <a:p>
            <a:r>
              <a:rPr lang="en-GB" b="1" dirty="0"/>
              <a:t>Project three: </a:t>
            </a:r>
            <a:r>
              <a:rPr lang="en-GB" dirty="0"/>
              <a:t>Who influences you?</a:t>
            </a:r>
            <a:endParaRPr lang="en-GB" sz="1800" dirty="0"/>
          </a:p>
          <a:p>
            <a:r>
              <a:rPr lang="en-GB" b="1" dirty="0"/>
              <a:t>Handed in by</a:t>
            </a:r>
            <a:r>
              <a:rPr lang="en-GB" sz="1800" b="1" dirty="0"/>
              <a:t>:</a:t>
            </a:r>
            <a:r>
              <a:rPr lang="en-GB" b="1" dirty="0"/>
              <a:t> </a:t>
            </a:r>
            <a:r>
              <a:rPr lang="en-GB" sz="1600" dirty="0"/>
              <a:t>Friday 23</a:t>
            </a:r>
            <a:r>
              <a:rPr lang="en-GB" sz="1600" baseline="30000" dirty="0"/>
              <a:t>rd</a:t>
            </a:r>
            <a:r>
              <a:rPr lang="en-GB" sz="1600" dirty="0"/>
              <a:t> January</a:t>
            </a:r>
          </a:p>
          <a:p>
            <a:r>
              <a:rPr lang="en-GB" b="1" dirty="0"/>
              <a:t>Details: </a:t>
            </a:r>
            <a:r>
              <a:rPr lang="en-GB" dirty="0"/>
              <a:t>Film an interview with someone significant to you. Think about what that person does to inspire you.</a:t>
            </a:r>
          </a:p>
        </p:txBody>
      </p:sp>
      <p:sp>
        <p:nvSpPr>
          <p:cNvPr id="26" name="TextBox 25">
            <a:extLst>
              <a:ext uri="{FF2B5EF4-FFF2-40B4-BE49-F238E27FC236}">
                <a16:creationId xmlns:a16="http://schemas.microsoft.com/office/drawing/2014/main" id="{7821B658-E266-14F2-3342-355348DD1AFC}"/>
              </a:ext>
            </a:extLst>
          </p:cNvPr>
          <p:cNvSpPr txBox="1"/>
          <p:nvPr/>
        </p:nvSpPr>
        <p:spPr>
          <a:xfrm>
            <a:off x="364670" y="4684502"/>
            <a:ext cx="3441290" cy="1754326"/>
          </a:xfrm>
          <a:prstGeom prst="rect">
            <a:avLst/>
          </a:prstGeom>
          <a:solidFill>
            <a:schemeClr val="bg1"/>
          </a:solidFill>
        </p:spPr>
        <p:txBody>
          <a:bodyPr wrap="square" lIns="91440" tIns="45720" rIns="91440" bIns="45720" rtlCol="0" anchor="t">
            <a:spAutoFit/>
          </a:bodyPr>
          <a:lstStyle/>
          <a:p>
            <a:r>
              <a:rPr lang="en-GB" b="1" dirty="0"/>
              <a:t>Project four:  </a:t>
            </a:r>
            <a:r>
              <a:rPr lang="en-GB" dirty="0"/>
              <a:t>What is magnetic?</a:t>
            </a:r>
            <a:endParaRPr lang="en-GB" sz="1800" dirty="0"/>
          </a:p>
          <a:p>
            <a:r>
              <a:rPr lang="en-GB" b="1" dirty="0"/>
              <a:t>Handed in by</a:t>
            </a:r>
            <a:r>
              <a:rPr lang="en-GB" sz="1800" b="1" dirty="0"/>
              <a:t>:</a:t>
            </a:r>
            <a:r>
              <a:rPr lang="en-GB" b="1" dirty="0"/>
              <a:t> </a:t>
            </a:r>
            <a:r>
              <a:rPr lang="en-GB" sz="1600" dirty="0"/>
              <a:t>Friday 30</a:t>
            </a:r>
            <a:r>
              <a:rPr lang="en-GB" sz="1600" baseline="30000" dirty="0"/>
              <a:t>th</a:t>
            </a:r>
            <a:r>
              <a:rPr lang="en-GB" sz="1600" dirty="0"/>
              <a:t> January </a:t>
            </a:r>
          </a:p>
          <a:p>
            <a:r>
              <a:rPr lang="en-GB" b="1" dirty="0"/>
              <a:t>Details: </a:t>
            </a:r>
            <a:r>
              <a:rPr lang="en-GB" dirty="0"/>
              <a:t>Find 10 items which are magnetic in your home. What is the same about all of them? What is different?</a:t>
            </a:r>
          </a:p>
        </p:txBody>
      </p:sp>
      <p:sp>
        <p:nvSpPr>
          <p:cNvPr id="27" name="TextBox 26">
            <a:extLst>
              <a:ext uri="{FF2B5EF4-FFF2-40B4-BE49-F238E27FC236}">
                <a16:creationId xmlns:a16="http://schemas.microsoft.com/office/drawing/2014/main" id="{B879C49F-079D-1A8E-A927-A1BA2C9E7066}"/>
              </a:ext>
            </a:extLst>
          </p:cNvPr>
          <p:cNvSpPr txBox="1"/>
          <p:nvPr/>
        </p:nvSpPr>
        <p:spPr>
          <a:xfrm>
            <a:off x="4268074" y="4684502"/>
            <a:ext cx="3635482" cy="1754326"/>
          </a:xfrm>
          <a:prstGeom prst="rect">
            <a:avLst/>
          </a:prstGeom>
          <a:solidFill>
            <a:schemeClr val="bg1"/>
          </a:solidFill>
        </p:spPr>
        <p:txBody>
          <a:bodyPr wrap="square" lIns="91440" tIns="45720" rIns="91440" bIns="45720" rtlCol="0" anchor="t">
            <a:spAutoFit/>
          </a:bodyPr>
          <a:lstStyle/>
          <a:p>
            <a:r>
              <a:rPr lang="en-GB" b="1" dirty="0"/>
              <a:t>Project five:  </a:t>
            </a:r>
            <a:r>
              <a:rPr lang="en-GB" dirty="0"/>
              <a:t>Gymnastics</a:t>
            </a:r>
            <a:endParaRPr lang="en-GB" sz="1800" dirty="0"/>
          </a:p>
          <a:p>
            <a:r>
              <a:rPr lang="en-GB" b="1" dirty="0"/>
              <a:t>Handed in by</a:t>
            </a:r>
            <a:r>
              <a:rPr lang="en-GB" sz="1800" b="1" dirty="0"/>
              <a:t>:</a:t>
            </a:r>
            <a:r>
              <a:rPr lang="en-GB" b="1" dirty="0"/>
              <a:t> </a:t>
            </a:r>
            <a:r>
              <a:rPr lang="en-GB" sz="1600" dirty="0"/>
              <a:t>Friday 6</a:t>
            </a:r>
            <a:r>
              <a:rPr lang="en-GB" sz="1600" baseline="30000" dirty="0"/>
              <a:t>th</a:t>
            </a:r>
            <a:r>
              <a:rPr lang="en-GB" sz="1600" dirty="0"/>
              <a:t> February </a:t>
            </a:r>
            <a:r>
              <a:rPr lang="en-GB" b="1" dirty="0"/>
              <a:t>Details: </a:t>
            </a:r>
            <a:r>
              <a:rPr lang="en-GB" dirty="0"/>
              <a:t>Send in a film of yourself completing a gymnastics style obstacle course. You can do it at home or at the park.</a:t>
            </a:r>
          </a:p>
        </p:txBody>
      </p:sp>
      <p:sp>
        <p:nvSpPr>
          <p:cNvPr id="28" name="TextBox 27">
            <a:extLst>
              <a:ext uri="{FF2B5EF4-FFF2-40B4-BE49-F238E27FC236}">
                <a16:creationId xmlns:a16="http://schemas.microsoft.com/office/drawing/2014/main" id="{881AA74C-81C2-C976-1D62-136743699002}"/>
              </a:ext>
            </a:extLst>
          </p:cNvPr>
          <p:cNvSpPr txBox="1"/>
          <p:nvPr/>
        </p:nvSpPr>
        <p:spPr>
          <a:xfrm>
            <a:off x="8278761" y="4684502"/>
            <a:ext cx="3538496" cy="2000548"/>
          </a:xfrm>
          <a:prstGeom prst="rect">
            <a:avLst/>
          </a:prstGeom>
          <a:solidFill>
            <a:schemeClr val="bg1"/>
          </a:solidFill>
        </p:spPr>
        <p:txBody>
          <a:bodyPr wrap="square" lIns="91440" tIns="45720" rIns="91440" bIns="45720" rtlCol="0" anchor="t">
            <a:spAutoFit/>
          </a:bodyPr>
          <a:lstStyle/>
          <a:p>
            <a:r>
              <a:rPr lang="en-GB" b="1" dirty="0"/>
              <a:t>Project six: Measuring</a:t>
            </a:r>
            <a:endParaRPr lang="en-GB" sz="1800" b="1" dirty="0"/>
          </a:p>
          <a:p>
            <a:r>
              <a:rPr lang="en-GB" b="1" dirty="0"/>
              <a:t>Handed in by</a:t>
            </a:r>
            <a:r>
              <a:rPr lang="en-GB" sz="1800" b="1" dirty="0"/>
              <a:t>:</a:t>
            </a:r>
            <a:r>
              <a:rPr lang="en-GB" sz="1400" dirty="0"/>
              <a:t> </a:t>
            </a:r>
            <a:r>
              <a:rPr lang="en-GB" sz="1600" dirty="0"/>
              <a:t>Thursday 12</a:t>
            </a:r>
            <a:r>
              <a:rPr lang="en-GB" sz="1600" baseline="30000" dirty="0"/>
              <a:t>th</a:t>
            </a:r>
            <a:r>
              <a:rPr lang="en-GB" sz="1600" dirty="0"/>
              <a:t> February</a:t>
            </a:r>
          </a:p>
          <a:p>
            <a:r>
              <a:rPr lang="en-GB" b="1" dirty="0"/>
              <a:t>Details: </a:t>
            </a:r>
            <a:r>
              <a:rPr lang="en-GB" dirty="0"/>
              <a:t>Measure 5 things in your kitchen. Order them from longest to shortest. What is the tallest book in your house?</a:t>
            </a:r>
            <a:endParaRPr lang="en-GB" b="1" dirty="0"/>
          </a:p>
        </p:txBody>
      </p:sp>
    </p:spTree>
    <p:extLst>
      <p:ext uri="{BB962C8B-B14F-4D97-AF65-F5344CB8AC3E}">
        <p14:creationId xmlns:p14="http://schemas.microsoft.com/office/powerpoint/2010/main" val="2741545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EE0D3FFCD7B0A48BE9F33F99353B96A" ma:contentTypeVersion="16" ma:contentTypeDescription="Create a new document." ma:contentTypeScope="" ma:versionID="39340666d862712482477ef341de2085">
  <xsd:schema xmlns:xsd="http://www.w3.org/2001/XMLSchema" xmlns:xs="http://www.w3.org/2001/XMLSchema" xmlns:p="http://schemas.microsoft.com/office/2006/metadata/properties" xmlns:ns2="5919e527-bbc4-47cd-8a70-4c954fa39185" xmlns:ns3="9f36366d-ec28-41c5-adb7-0d449e171513" targetNamespace="http://schemas.microsoft.com/office/2006/metadata/properties" ma:root="true" ma:fieldsID="cdf151cb3ad821270de126bdb4c077ac" ns2:_="" ns3:_="">
    <xsd:import namespace="5919e527-bbc4-47cd-8a70-4c954fa39185"/>
    <xsd:import namespace="9f36366d-ec28-41c5-adb7-0d449e1715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19e527-bbc4-47cd-8a70-4c954fa391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f36366d-ec28-41c5-adb7-0d449e171513"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880d65a-cbae-4491-9d60-4ac19f7d1d6c}" ma:internalName="TaxCatchAll" ma:showField="CatchAllData" ma:web="9f36366d-ec28-41c5-adb7-0d449e17151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919e527-bbc4-47cd-8a70-4c954fa39185">
      <Terms xmlns="http://schemas.microsoft.com/office/infopath/2007/PartnerControls"/>
    </lcf76f155ced4ddcb4097134ff3c332f>
    <TaxCatchAll xmlns="9f36366d-ec28-41c5-adb7-0d449e171513" xsi:nil="true"/>
  </documentManagement>
</p:properties>
</file>

<file path=customXml/itemProps1.xml><?xml version="1.0" encoding="utf-8"?>
<ds:datastoreItem xmlns:ds="http://schemas.openxmlformats.org/officeDocument/2006/customXml" ds:itemID="{69A63C2F-695F-4171-8580-C1A55FA113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19e527-bbc4-47cd-8a70-4c954fa39185"/>
    <ds:schemaRef ds:uri="9f36366d-ec28-41c5-adb7-0d449e171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E2A852D-2ABA-45AD-9F4B-CFDBB48E0CFE}">
  <ds:schemaRefs>
    <ds:schemaRef ds:uri="http://schemas.microsoft.com/sharepoint/v3/contenttype/forms"/>
  </ds:schemaRefs>
</ds:datastoreItem>
</file>

<file path=customXml/itemProps3.xml><?xml version="1.0" encoding="utf-8"?>
<ds:datastoreItem xmlns:ds="http://schemas.openxmlformats.org/officeDocument/2006/customXml" ds:itemID="{AE71CD0B-5A3F-4964-8887-0CD70562652B}">
  <ds:schemaRefs>
    <ds:schemaRef ds:uri="http://schemas.microsoft.com/office/2006/metadata/properties"/>
    <ds:schemaRef ds:uri="http://schemas.microsoft.com/office/infopath/2007/PartnerControls"/>
    <ds:schemaRef ds:uri="5919e527-bbc4-47cd-8a70-4c954fa39185"/>
    <ds:schemaRef ds:uri="9f36366d-ec28-41c5-adb7-0d449e171513"/>
  </ds:schemaRefs>
</ds:datastoreItem>
</file>

<file path=docProps/app.xml><?xml version="1.0" encoding="utf-8"?>
<Properties xmlns="http://schemas.openxmlformats.org/officeDocument/2006/extended-properties" xmlns:vt="http://schemas.openxmlformats.org/officeDocument/2006/docPropsVTypes">
  <TotalTime>11222</TotalTime>
  <Words>803</Words>
  <Application>Microsoft Office PowerPoint</Application>
  <PresentationFormat>Widescreen</PresentationFormat>
  <Paragraphs>63</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Aptos</vt:lpstr>
      <vt:lpstr>Aptos Display</vt:lpstr>
      <vt:lpstr>Arial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connolly</dc:creator>
  <cp:lastModifiedBy>anna connolly</cp:lastModifiedBy>
  <cp:revision>3</cp:revision>
  <dcterms:created xsi:type="dcterms:W3CDTF">2024-09-04T07:13:50Z</dcterms:created>
  <dcterms:modified xsi:type="dcterms:W3CDTF">2026-01-25T22:08:23Z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0x0101004EE0D3FFCD7B0A48BE9F33F99353B96A</vt:lpwstr>
  </property>
  <property fmtid="{D5CDD505-2E9C-101B-9397-08002B2CF9AE}" pid="3" name="MediaServiceImageTags">
    <vt:lpwstr/>
  </property>
</Properties>
</file>